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43" r:id="rId1"/>
  </p:sldMasterIdLst>
  <p:notesMasterIdLst>
    <p:notesMasterId r:id="rId14"/>
  </p:notesMasterIdLst>
  <p:sldIdLst>
    <p:sldId id="256" r:id="rId2"/>
    <p:sldId id="257" r:id="rId3"/>
    <p:sldId id="259" r:id="rId4"/>
    <p:sldId id="265" r:id="rId5"/>
    <p:sldId id="266" r:id="rId6"/>
    <p:sldId id="268" r:id="rId7"/>
    <p:sldId id="261" r:id="rId8"/>
    <p:sldId id="270" r:id="rId9"/>
    <p:sldId id="262" r:id="rId10"/>
    <p:sldId id="269" r:id="rId11"/>
    <p:sldId id="271" r:id="rId12"/>
    <p:sldId id="272"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1600E"/>
    <a:srgbClr val="AC96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8" d="100"/>
          <a:sy n="118" d="100"/>
        </p:scale>
        <p:origin x="120" y="7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jp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8020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3dcbd90bc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3dcbd90bc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27468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922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9856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0446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4137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85473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2"/>
      </p:bgRef>
    </p:bg>
    <p:spTree>
      <p:nvGrpSpPr>
        <p:cNvPr id="1" name=""/>
        <p:cNvGrpSpPr/>
        <p:nvPr/>
      </p:nvGrpSpPr>
      <p:grpSpPr>
        <a:xfrm>
          <a:off x="0" y="0"/>
          <a:ext cx="0" cy="0"/>
          <a:chOff x="0" y="0"/>
          <a:chExt cx="0" cy="0"/>
        </a:xfrm>
      </p:grpSpPr>
      <p:sp>
        <p:nvSpPr>
          <p:cNvPr id="16" name="Rectangle 15"/>
          <p:cNvSpPr/>
          <p:nvPr/>
        </p:nvSpPr>
        <p:spPr>
          <a:xfrm>
            <a:off x="1" y="0"/>
            <a:ext cx="9144000" cy="51435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3851910" y="950798"/>
            <a:ext cx="1440180"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3937635" y="950798"/>
            <a:ext cx="1268730" cy="483971"/>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71281" y="1568447"/>
            <a:ext cx="6801440" cy="1943100"/>
          </a:xfrm>
        </p:spPr>
        <p:txBody>
          <a:bodyPr tIns="45720" bIns="45720" anchor="ctr">
            <a:noAutofit/>
          </a:bodyPr>
          <a:lstStyle>
            <a:lvl1pPr algn="ctr">
              <a:lnSpc>
                <a:spcPct val="83000"/>
              </a:lnSpc>
              <a:defRPr lang="en-US" sz="5400" b="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71575" y="3511547"/>
            <a:ext cx="6803136" cy="342901"/>
          </a:xfrm>
        </p:spPr>
        <p:txBody>
          <a:bodyPr>
            <a:normAutofit/>
          </a:bodyPr>
          <a:lstStyle>
            <a:lvl1pPr marL="0" indent="0" algn="ctr">
              <a:spcBef>
                <a:spcPts val="0"/>
              </a:spcBef>
              <a:buNone/>
              <a:defRPr sz="1200" spc="60" baseline="0">
                <a:solidFill>
                  <a:schemeClr val="tx2">
                    <a:lumMod val="75000"/>
                  </a:schemeClr>
                </a:solidFill>
              </a:defRPr>
            </a:lvl1pPr>
            <a:lvl2pPr marL="342900" indent="0" algn="ctr">
              <a:buNone/>
              <a:defRPr sz="1200"/>
            </a:lvl2pPr>
            <a:lvl3pPr marL="685800" indent="0" algn="ctr">
              <a:buNone/>
              <a:defRPr sz="12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smtClean="0"/>
              <a:t>マスター サブタイトルの書式設定</a:t>
            </a:r>
            <a:endParaRPr lang="en-US" dirty="0"/>
          </a:p>
        </p:txBody>
      </p:sp>
      <p:sp>
        <p:nvSpPr>
          <p:cNvPr id="20" name="Date Placeholder 19"/>
          <p:cNvSpPr>
            <a:spLocks noGrp="1"/>
          </p:cNvSpPr>
          <p:nvPr>
            <p:ph type="dt" sz="half" idx="10"/>
          </p:nvPr>
        </p:nvSpPr>
        <p:spPr>
          <a:xfrm>
            <a:off x="3989070" y="1005942"/>
            <a:ext cx="1165860" cy="395410"/>
          </a:xfrm>
        </p:spPr>
        <p:txBody>
          <a:bodyPr/>
          <a:lstStyle>
            <a:lvl1pPr algn="ctr">
              <a:defRPr sz="975" spc="0" baseline="0">
                <a:solidFill>
                  <a:srgbClr val="FFFFFF"/>
                </a:solidFill>
                <a:latin typeface="+mn-lt"/>
              </a:defRPr>
            </a:lvl1pPr>
          </a:lstStyle>
          <a:p>
            <a:fld id="{B61BEF0D-F0BB-DE4B-95CE-6DB70DBA9567}" type="datetimeFigureOut">
              <a:rPr lang="en-US" smtClean="0"/>
              <a:pPr/>
              <a:t>7/18/2023</a:t>
            </a:fld>
            <a:endParaRPr lang="en-US" dirty="0"/>
          </a:p>
        </p:txBody>
      </p:sp>
      <p:sp>
        <p:nvSpPr>
          <p:cNvPr id="21" name="Footer Placeholder 20"/>
          <p:cNvSpPr>
            <a:spLocks noGrp="1"/>
          </p:cNvSpPr>
          <p:nvPr>
            <p:ph type="ftr" sz="quarter" idx="11"/>
          </p:nvPr>
        </p:nvSpPr>
        <p:spPr>
          <a:xfrm>
            <a:off x="1090422" y="3909060"/>
            <a:ext cx="4429125" cy="17145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6455190" y="3909060"/>
            <a:ext cx="1583911" cy="171450"/>
          </a:xfrm>
        </p:spPr>
        <p:txBody>
          <a:bodyPr/>
          <a:lstStyle>
            <a:lvl1pPr>
              <a:defRPr>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742172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7/18/2023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963415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571500"/>
            <a:ext cx="1771650" cy="3943350"/>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571500"/>
            <a:ext cx="6057900" cy="3943350"/>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13361951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extLst>
      <p:ext uri="{BB962C8B-B14F-4D97-AF65-F5344CB8AC3E}">
        <p14:creationId xmlns:p14="http://schemas.microsoft.com/office/powerpoint/2010/main" val="4217154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24925240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16" name="Rectangle 15"/>
          <p:cNvSpPr/>
          <p:nvPr/>
        </p:nvSpPr>
        <p:spPr>
          <a:xfrm>
            <a:off x="8838" y="0"/>
            <a:ext cx="9144000" cy="51435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3851910" y="950798"/>
            <a:ext cx="144018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3937635" y="950798"/>
            <a:ext cx="1268730" cy="483971"/>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172717" y="1570732"/>
            <a:ext cx="6803136" cy="1940814"/>
          </a:xfrm>
        </p:spPr>
        <p:txBody>
          <a:bodyPr anchor="ctr">
            <a:noAutofit/>
          </a:bodyPr>
          <a:lstStyle>
            <a:lvl1pPr algn="ctr">
              <a:lnSpc>
                <a:spcPct val="83000"/>
              </a:lnSpc>
              <a:defRPr lang="en-US" sz="540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172718" y="3511547"/>
            <a:ext cx="6803136" cy="342900"/>
          </a:xfrm>
        </p:spPr>
        <p:txBody>
          <a:bodyPr anchor="t">
            <a:normAutofit/>
          </a:bodyPr>
          <a:lstStyle>
            <a:lvl1pPr marL="0" indent="0" algn="ctr">
              <a:buNone/>
              <a:tabLst>
                <a:tab pos="1975247" algn="l"/>
              </a:tabLst>
              <a:defRPr sz="1200">
                <a:solidFill>
                  <a:schemeClr val="tx2"/>
                </a:solidFill>
                <a:effectLst/>
              </a:defRPr>
            </a:lvl1pPr>
            <a:lvl2pPr marL="342900" indent="0">
              <a:buNone/>
              <a:defRPr sz="120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991356" y="1008377"/>
            <a:ext cx="1165860" cy="397764"/>
          </a:xfrm>
        </p:spPr>
        <p:txBody>
          <a:bodyPr/>
          <a:lstStyle>
            <a:lvl1pPr algn="ctr">
              <a:defRPr lang="en-US" sz="975" kern="1200" spc="0" baseline="0">
                <a:solidFill>
                  <a:srgbClr val="FFFFFF"/>
                </a:solidFill>
                <a:latin typeface="+mn-lt"/>
                <a:ea typeface="+mn-ea"/>
                <a:cs typeface="+mn-cs"/>
              </a:defRPr>
            </a:lvl1pPr>
          </a:lstStyle>
          <a:p>
            <a:fld id="{B61BEF0D-F0BB-DE4B-95CE-6DB70DBA9567}" type="datetimeFigureOut">
              <a:rPr lang="en-US" smtClean="0"/>
              <a:pPr/>
              <a:t>7/18/2023</a:t>
            </a:fld>
            <a:endParaRPr lang="en-US" dirty="0"/>
          </a:p>
        </p:txBody>
      </p:sp>
      <p:sp>
        <p:nvSpPr>
          <p:cNvPr id="5" name="Footer Placeholder 4"/>
          <p:cNvSpPr>
            <a:spLocks noGrp="1"/>
          </p:cNvSpPr>
          <p:nvPr>
            <p:ph type="ftr" sz="quarter" idx="11"/>
          </p:nvPr>
        </p:nvSpPr>
        <p:spPr>
          <a:xfrm>
            <a:off x="1090422" y="3909060"/>
            <a:ext cx="4430268" cy="17145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6453378" y="3909060"/>
            <a:ext cx="1584198" cy="171450"/>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403156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80010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77774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7/18/2023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7641655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2386" y="1555751"/>
            <a:ext cx="3566160" cy="480060"/>
          </a:xfrm>
        </p:spPr>
        <p:txBody>
          <a:bodyPr anchor="ctr">
            <a:normAutofit/>
          </a:bodyPr>
          <a:lstStyle>
            <a:lvl1pPr marL="0" indent="0" algn="ctr">
              <a:spcBef>
                <a:spcPts val="0"/>
              </a:spcBef>
              <a:buNone/>
              <a:defRPr sz="1350" b="0">
                <a:solidFill>
                  <a:schemeClr val="tx2"/>
                </a:solidFill>
                <a:latin typeface="+mn-lt"/>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4" name="Content Placeholder 3"/>
          <p:cNvSpPr>
            <a:spLocks noGrp="1"/>
          </p:cNvSpPr>
          <p:nvPr>
            <p:ph sz="half" idx="2"/>
          </p:nvPr>
        </p:nvSpPr>
        <p:spPr>
          <a:xfrm>
            <a:off x="802386" y="2066924"/>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780026" y="1555751"/>
            <a:ext cx="3566160" cy="480060"/>
          </a:xfrm>
        </p:spPr>
        <p:txBody>
          <a:bodyPr anchor="ctr">
            <a:normAutofit/>
          </a:bodyPr>
          <a:lstStyle>
            <a:lvl1pPr marL="0" indent="0" algn="ctr">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780026" y="2067436"/>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7/18/2023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38543972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015658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7/18/2023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9195473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5" name="Rectangle 14"/>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5544"/>
            <a:ext cx="1823085" cy="1234440"/>
          </a:xfrm>
        </p:spPr>
        <p:txBody>
          <a:bodyPr anchor="b">
            <a:normAutofit/>
          </a:bodyPr>
          <a:lstStyle>
            <a:lvl1pPr algn="l" defTabSz="685800" rtl="0" eaLnBrk="1" latinLnBrk="0" hangingPunct="1">
              <a:lnSpc>
                <a:spcPct val="90000"/>
              </a:lnSpc>
              <a:spcBef>
                <a:spcPct val="0"/>
              </a:spcBef>
              <a:buNone/>
              <a:defRPr lang="en-US" sz="2100" b="0" kern="1200" cap="none" spc="0" baseline="0" dirty="0">
                <a:solidFill>
                  <a:schemeClr val="tx1"/>
                </a:solidFill>
                <a:effectLst/>
                <a:latin typeface="+mj-lt"/>
                <a:ea typeface="+mn-ea"/>
                <a:cs typeface="+mn-cs"/>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14350" y="457200"/>
            <a:ext cx="5829300" cy="4000500"/>
          </a:xfrm>
        </p:spPr>
        <p:txBody>
          <a:bodyPr/>
          <a:lstStyle>
            <a:lvl1pPr>
              <a:defRPr sz="1425"/>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972300" y="1714500"/>
            <a:ext cx="1823085" cy="2628900"/>
          </a:xfrm>
        </p:spPr>
        <p:txBody>
          <a:bodyPr>
            <a:normAutofit/>
          </a:bodyPr>
          <a:lstStyle>
            <a:lvl1pPr marL="0" indent="0">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8" name="Date Placeholder 7"/>
          <p:cNvSpPr>
            <a:spLocks noGrp="1"/>
          </p:cNvSpPr>
          <p:nvPr>
            <p:ph type="dt" sz="half" idx="10"/>
          </p:nvPr>
        </p:nvSpPr>
        <p:spPr/>
        <p:txBody>
          <a:bodyPr/>
          <a:lstStyle/>
          <a:p>
            <a:fld id="{42A54C80-263E-416B-A8E0-580EDEADCBDC}" type="datetimeFigureOut">
              <a:rPr lang="en-US" smtClean="0"/>
              <a:t>7/18/2023</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2" name="Rectangle 11"/>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1412190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14" name="Rectangle 13"/>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2628"/>
            <a:ext cx="1824228" cy="1234440"/>
          </a:xfrm>
        </p:spPr>
        <p:txBody>
          <a:bodyPr anchor="b">
            <a:noAutofit/>
          </a:bodyPr>
          <a:lstStyle>
            <a:lvl1pPr algn="l">
              <a:defRPr sz="2100" b="0">
                <a:solidFill>
                  <a:schemeClr val="tx1"/>
                </a:solidFill>
                <a:latin typeface="+mj-lt"/>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71449" y="178308"/>
            <a:ext cx="6398514" cy="4786884"/>
          </a:xfrm>
          <a:solidFill>
            <a:schemeClr val="accent6">
              <a:lumMod val="60000"/>
              <a:lumOff val="40000"/>
            </a:schemeClr>
          </a:solidFill>
          <a:ln>
            <a:noFill/>
          </a:ln>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smtClean="0"/>
              <a:t>図を追加</a:t>
            </a:r>
            <a:endParaRPr lang="en-US" dirty="0"/>
          </a:p>
        </p:txBody>
      </p:sp>
      <p:sp>
        <p:nvSpPr>
          <p:cNvPr id="4" name="Text Placeholder 3"/>
          <p:cNvSpPr>
            <a:spLocks noGrp="1"/>
          </p:cNvSpPr>
          <p:nvPr>
            <p:ph type="body" sz="half" idx="2"/>
          </p:nvPr>
        </p:nvSpPr>
        <p:spPr>
          <a:xfrm>
            <a:off x="6972300" y="1714500"/>
            <a:ext cx="1824228" cy="2626614"/>
          </a:xfrm>
        </p:spPr>
        <p:txBody>
          <a:bodyPr>
            <a:normAutofit/>
          </a:bodyPr>
          <a:lstStyle>
            <a:lvl1pPr marL="0" indent="0" algn="l">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B61BEF0D-F0BB-DE4B-95CE-6DB70DBA9567}" type="datetimeFigureOut">
              <a:rPr lang="en-US" smtClean="0"/>
              <a:pPr/>
              <a:t>7/18/2023</a:t>
            </a:fld>
            <a:endParaRPr lang="en-US" dirty="0"/>
          </a:p>
        </p:txBody>
      </p:sp>
      <p:sp>
        <p:nvSpPr>
          <p:cNvPr id="6" name="Footer Placeholder 5"/>
          <p:cNvSpPr>
            <a:spLocks noGrp="1"/>
          </p:cNvSpPr>
          <p:nvPr>
            <p:ph type="ftr" sz="quarter" idx="11"/>
          </p:nvPr>
        </p:nvSpPr>
        <p:spPr/>
        <p:txBody>
          <a:bodyPr/>
          <a:lstStyle>
            <a:lvl1pPr marL="0" algn="r" defTabSz="685800" rtl="0" eaLnBrk="1" latinLnBrk="0" hangingPunct="1">
              <a:defRPr lang="en-US" sz="75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0" name="Rectangle 9"/>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9801991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176022" y="178308"/>
            <a:ext cx="8791956" cy="4786884"/>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800100" y="481946"/>
            <a:ext cx="7543800" cy="1028700"/>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0100" y="1577340"/>
            <a:ext cx="7543800" cy="2948940"/>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292098" y="4660901"/>
            <a:ext cx="2057400" cy="192024"/>
          </a:xfrm>
          <a:prstGeom prst="rect">
            <a:avLst/>
          </a:prstGeom>
        </p:spPr>
        <p:txBody>
          <a:bodyPr vert="horz" lIns="91440" tIns="45720" rIns="91440" bIns="45720" rtlCol="0" anchor="b"/>
          <a:lstStyle>
            <a:lvl1pPr algn="l">
              <a:defRPr sz="750">
                <a:solidFill>
                  <a:schemeClr val="tx1">
                    <a:lumMod val="75000"/>
                    <a:lumOff val="25000"/>
                  </a:schemeClr>
                </a:solidFill>
              </a:defRPr>
            </a:lvl1pPr>
          </a:lstStyle>
          <a:p>
            <a:fld id="{B61BEF0D-F0BB-DE4B-95CE-6DB70DBA9567}" type="datetimeFigureOut">
              <a:rPr lang="en-US" smtClean="0"/>
              <a:pPr/>
              <a:t>7/18/2023</a:t>
            </a:fld>
            <a:endParaRPr lang="en-US" dirty="0"/>
          </a:p>
        </p:txBody>
      </p:sp>
      <p:sp>
        <p:nvSpPr>
          <p:cNvPr id="5" name="Footer Placeholder 4"/>
          <p:cNvSpPr>
            <a:spLocks noGrp="1"/>
          </p:cNvSpPr>
          <p:nvPr>
            <p:ph type="ftr" sz="quarter" idx="3"/>
          </p:nvPr>
        </p:nvSpPr>
        <p:spPr>
          <a:xfrm>
            <a:off x="2617470" y="4660901"/>
            <a:ext cx="3909060" cy="192024"/>
          </a:xfrm>
          <a:prstGeom prst="rect">
            <a:avLst/>
          </a:prstGeom>
        </p:spPr>
        <p:txBody>
          <a:bodyPr vert="horz" lIns="91440" tIns="45720" rIns="91440" bIns="45720" rtlCol="0" anchor="b"/>
          <a:lstStyle>
            <a:lvl1pPr algn="ctr">
              <a:defRPr sz="75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7761401" y="4660901"/>
            <a:ext cx="1097280" cy="192024"/>
          </a:xfrm>
          <a:prstGeom prst="rect">
            <a:avLst/>
          </a:prstGeom>
        </p:spPr>
        <p:txBody>
          <a:bodyPr vert="horz" lIns="91440" tIns="45720" rIns="91440" bIns="45720" rtlCol="0" anchor="b"/>
          <a:lstStyle>
            <a:lvl1pPr algn="r">
              <a:defRPr sz="750">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8" name="Rectangle 7"/>
          <p:cNvSpPr/>
          <p:nvPr/>
        </p:nvSpPr>
        <p:spPr>
          <a:xfrm>
            <a:off x="278892" y="281178"/>
            <a:ext cx="8586216" cy="4581144"/>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73090416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Lst>
  <p:hf sldNum="0" hdr="0" ftr="0" dt="0"/>
  <p:txStyles>
    <p:titleStyle>
      <a:lvl1pPr algn="l" defTabSz="685800" rtl="0" eaLnBrk="1" latinLnBrk="0" hangingPunct="1">
        <a:lnSpc>
          <a:spcPct val="90000"/>
        </a:lnSpc>
        <a:spcBef>
          <a:spcPct val="0"/>
        </a:spcBef>
        <a:buNone/>
        <a:defRPr kumimoji="1" lang="en-US" sz="3600" kern="1200" cap="none" spc="0" baseline="0" dirty="0">
          <a:solidFill>
            <a:schemeClr val="tx1">
              <a:lumMod val="85000"/>
              <a:lumOff val="15000"/>
            </a:schemeClr>
          </a:solidFill>
          <a:effectLst/>
          <a:latin typeface="+mj-lt"/>
          <a:ea typeface="+mn-ea"/>
          <a:cs typeface="+mn-cs"/>
        </a:defRPr>
      </a:lvl1pPr>
    </p:titleStyle>
    <p:body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kumimoji="1"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8" Type="http://schemas.openxmlformats.org/officeDocument/2006/relationships/hyperlink" Target="https://sketchfab.com/3d-models/low-poly-desert-87f3124d9d2743c4986cdcedce269bae" TargetMode="External"/><Relationship Id="rId13" Type="http://schemas.openxmlformats.org/officeDocument/2006/relationships/hyperlink" Target="https://materialforwardvfx.wixsite.com/materialforward/asset" TargetMode="External"/><Relationship Id="rId3" Type="http://schemas.openxmlformats.org/officeDocument/2006/relationships/hyperlink" Target="http://marupeke296.com/NGDV_No2_CSVTable.html" TargetMode="External"/><Relationship Id="rId7" Type="http://schemas.openxmlformats.org/officeDocument/2006/relationships/hyperlink" Target="https://www.mixamo.com/#/?page=1&amp;type=Character" TargetMode="External"/><Relationship Id="rId12" Type="http://schemas.openxmlformats.org/officeDocument/2006/relationships/hyperlink" Target="https://nureyon.com/mouse-1?pattern=2" TargetMode="External"/><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hyperlink" Target="https://soundeffect-lab.info/sound/battle/" TargetMode="External"/><Relationship Id="rId11" Type="http://schemas.openxmlformats.org/officeDocument/2006/relationships/hyperlink" Target="http://www.etaro.net/archives/5325" TargetMode="External"/><Relationship Id="rId5" Type="http://schemas.openxmlformats.org/officeDocument/2006/relationships/hyperlink" Target="https://dova-s.jp/bgm/play17228.html" TargetMode="External"/><Relationship Id="rId10" Type="http://schemas.openxmlformats.org/officeDocument/2006/relationships/hyperlink" Target="http://www.etaro.net/archives/6388" TargetMode="External"/><Relationship Id="rId4" Type="http://schemas.openxmlformats.org/officeDocument/2006/relationships/hyperlink" Target="https://dova-s.jp/bgm/play1499.html" TargetMode="External"/><Relationship Id="rId9" Type="http://schemas.openxmlformats.org/officeDocument/2006/relationships/hyperlink" Target="https://sketchfab.com/3d-models/anime-starry-night-db0952ccd1ee4c77a1a07709b3d4f4f0"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ctr" anchorCtr="0">
            <a:normAutofit/>
          </a:bodyPr>
          <a:lstStyle/>
          <a:p>
            <a:pPr marL="0" lvl="0" indent="0" rtl="0">
              <a:spcBef>
                <a:spcPts val="0"/>
              </a:spcBef>
              <a:spcAft>
                <a:spcPts val="0"/>
              </a:spcAft>
              <a:buNone/>
            </a:pPr>
            <a:r>
              <a:rPr lang="en-US" cap="none" dirty="0" smtClean="0">
                <a:solidFill>
                  <a:srgbClr val="C00000"/>
                </a:solidFill>
              </a:rPr>
              <a:t>Ravine Bottom</a:t>
            </a:r>
            <a:endParaRPr lang="en-US" cap="none" dirty="0">
              <a:solidFill>
                <a:srgbClr val="C00000"/>
              </a:solidFill>
            </a:endParaRPr>
          </a:p>
        </p:txBody>
      </p:sp>
      <p:sp>
        <p:nvSpPr>
          <p:cNvPr id="55" name="Google Shape;55;p13"/>
          <p:cNvSpPr txBox="1">
            <a:spLocks noGrp="1"/>
          </p:cNvSpPr>
          <p:nvPr>
            <p:ph type="subTitle" idx="1"/>
          </p:nvPr>
        </p:nvSpPr>
        <p:spPr>
          <a:prstGeom prst="rect">
            <a:avLst/>
          </a:prstGeom>
          <a:ln>
            <a:noFill/>
          </a:ln>
        </p:spPr>
        <p:txBody>
          <a:bodyPr spcFirstLastPara="1" wrap="square" lIns="91425" tIns="91425" rIns="91425" bIns="91425" anchor="t" anchorCtr="0">
            <a:normAutofit fontScale="92500" lnSpcReduction="10000"/>
          </a:bodyPr>
          <a:lstStyle/>
          <a:p>
            <a:pPr marL="0" lvl="0" indent="0" algn="r" rtl="0">
              <a:spcBef>
                <a:spcPts val="0"/>
              </a:spcBef>
              <a:spcAft>
                <a:spcPts val="0"/>
              </a:spcAft>
              <a:buNone/>
            </a:pPr>
            <a:r>
              <a:rPr lang="ja" dirty="0" smtClean="0">
                <a:solidFill>
                  <a:srgbClr val="C00000"/>
                </a:solidFill>
              </a:rPr>
              <a:t>名前</a:t>
            </a:r>
            <a:r>
              <a:rPr lang="en-US" altLang="ja" dirty="0" smtClean="0">
                <a:solidFill>
                  <a:srgbClr val="C00000"/>
                </a:solidFill>
              </a:rPr>
              <a:t>:</a:t>
            </a:r>
            <a:r>
              <a:rPr lang="ja-JP" altLang="en-US" dirty="0" smtClean="0">
                <a:solidFill>
                  <a:srgbClr val="C00000"/>
                </a:solidFill>
              </a:rPr>
              <a:t>　福島　慶悟</a:t>
            </a:r>
            <a:endParaRPr dirty="0">
              <a:solidFill>
                <a:srgbClr val="C0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latin typeface="ＭＳ 明朝" panose="02020609040205080304" pitchFamily="17" charset="-128"/>
                <a:ea typeface="ＭＳ 明朝" panose="02020609040205080304" pitchFamily="17" charset="-128"/>
              </a:rPr>
              <a:t>９</a:t>
            </a:r>
            <a:r>
              <a:rPr lang="ja" dirty="0" smtClean="0">
                <a:latin typeface="ＭＳ 明朝" panose="02020609040205080304" pitchFamily="17" charset="-128"/>
                <a:ea typeface="ＭＳ 明朝" panose="02020609040205080304" pitchFamily="17" charset="-128"/>
              </a:rPr>
              <a:t>．</a:t>
            </a:r>
            <a:r>
              <a:rPr lang="ja-JP" altLang="en-US" sz="3100" dirty="0" smtClean="0">
                <a:latin typeface="ＭＳ 明朝" panose="02020609040205080304" pitchFamily="17" charset="-128"/>
                <a:ea typeface="ＭＳ 明朝" panose="02020609040205080304" pitchFamily="17" charset="-128"/>
              </a:rPr>
              <a:t>実際のソースファイル</a:t>
            </a:r>
            <a:r>
              <a:rPr lang="en-US" altLang="ja-JP" sz="3100" dirty="0" smtClean="0">
                <a:latin typeface="ＭＳ 明朝" panose="02020609040205080304" pitchFamily="17" charset="-128"/>
                <a:ea typeface="ＭＳ 明朝" panose="02020609040205080304" pitchFamily="17" charset="-128"/>
              </a:rPr>
              <a:t>(</a:t>
            </a:r>
            <a:r>
              <a:rPr lang="ja-JP" altLang="en-US" sz="3100" dirty="0" smtClean="0">
                <a:latin typeface="ＭＳ 明朝" panose="02020609040205080304" pitchFamily="17" charset="-128"/>
                <a:ea typeface="ＭＳ 明朝" panose="02020609040205080304" pitchFamily="17" charset="-128"/>
              </a:rPr>
              <a:t>回避処理の途中まで</a:t>
            </a:r>
            <a:r>
              <a:rPr lang="en-US" altLang="ja-JP" sz="3100" dirty="0" smtClean="0">
                <a:latin typeface="ＭＳ 明朝" panose="02020609040205080304" pitchFamily="17" charset="-128"/>
                <a:ea typeface="ＭＳ 明朝" panose="02020609040205080304" pitchFamily="17" charset="-128"/>
              </a:rPr>
              <a:t>)</a:t>
            </a:r>
            <a:endParaRPr sz="1800" dirty="0">
              <a:latin typeface="ＭＳ 明朝" panose="02020609040205080304" pitchFamily="17" charset="-128"/>
              <a:ea typeface="ＭＳ 明朝" panose="02020609040205080304" pitchFamily="17" charset="-128"/>
            </a:endParaRPr>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370" y="1233157"/>
            <a:ext cx="6053335" cy="3416727"/>
          </a:xfrm>
          <a:prstGeom prst="rect">
            <a:avLst/>
          </a:prstGeom>
        </p:spPr>
      </p:pic>
    </p:spTree>
    <p:extLst>
      <p:ext uri="{BB962C8B-B14F-4D97-AF65-F5344CB8AC3E}">
        <p14:creationId xmlns:p14="http://schemas.microsoft.com/office/powerpoint/2010/main" val="23342373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Autofit/>
          </a:bodyPr>
          <a:lstStyle/>
          <a:p>
            <a:r>
              <a:rPr lang="en-US" altLang="ja" sz="3200" dirty="0" smtClean="0">
                <a:latin typeface="ＭＳ 明朝" panose="02020609040205080304" pitchFamily="17" charset="-128"/>
                <a:ea typeface="ＭＳ 明朝" panose="02020609040205080304" pitchFamily="17" charset="-128"/>
              </a:rPr>
              <a:t>10</a:t>
            </a:r>
            <a:r>
              <a:rPr lang="ja" sz="3200" dirty="0" smtClean="0">
                <a:latin typeface="ＭＳ 明朝" panose="02020609040205080304" pitchFamily="17" charset="-128"/>
                <a:ea typeface="ＭＳ 明朝" panose="02020609040205080304" pitchFamily="17" charset="-128"/>
              </a:rPr>
              <a:t>．</a:t>
            </a:r>
            <a:r>
              <a:rPr lang="ja-JP" altLang="en-US" sz="3200" dirty="0" smtClean="0">
                <a:latin typeface="ＭＳ 明朝" panose="02020609040205080304" pitchFamily="17" charset="-128"/>
                <a:ea typeface="ＭＳ 明朝" panose="02020609040205080304" pitchFamily="17" charset="-128"/>
              </a:rPr>
              <a:t>まとめ</a:t>
            </a:r>
            <a:r>
              <a:rPr lang="en-US" altLang="ja-JP" sz="2800" dirty="0"/>
              <a:t/>
            </a:r>
            <a:br>
              <a:rPr lang="en-US" altLang="ja-JP" sz="2800" dirty="0"/>
            </a:br>
            <a:endParaRPr lang="en-US" sz="3200" dirty="0"/>
          </a:p>
        </p:txBody>
      </p:sp>
      <p:sp>
        <p:nvSpPr>
          <p:cNvPr id="4" name="正方形/長方形 3"/>
          <p:cNvSpPr/>
          <p:nvPr/>
        </p:nvSpPr>
        <p:spPr>
          <a:xfrm>
            <a:off x="419100" y="1493425"/>
            <a:ext cx="8191500" cy="2412968"/>
          </a:xfrm>
          <a:prstGeom prst="rect">
            <a:avLst/>
          </a:prstGeom>
        </p:spPr>
        <p:txBody>
          <a:bodyPr wrap="square">
            <a:spAutoFit/>
          </a:bodyPr>
          <a:lstStyle/>
          <a:p>
            <a:pPr marL="0" indent="0">
              <a:lnSpc>
                <a:spcPct val="120000"/>
              </a:lnSpc>
              <a:spcAft>
                <a:spcPts val="1200"/>
              </a:spcAft>
              <a:buNone/>
            </a:pPr>
            <a:endParaRPr lang="en-US" altLang="ja-JP" b="1" dirty="0" smtClean="0">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b="1" dirty="0" smtClean="0">
                <a:latin typeface="ＭＳ 明朝" panose="02020609040205080304" pitchFamily="17" charset="-128"/>
                <a:ea typeface="ＭＳ 明朝" panose="02020609040205080304" pitchFamily="17" charset="-128"/>
              </a:rPr>
              <a:t>初めて触る人にも分かりやすいように考えて制作しました。</a:t>
            </a:r>
            <a:endParaRPr lang="en-US" altLang="ja-JP" b="1" dirty="0" smtClean="0">
              <a:latin typeface="ＭＳ 明朝" panose="02020609040205080304" pitchFamily="17" charset="-128"/>
              <a:ea typeface="ＭＳ 明朝" panose="02020609040205080304" pitchFamily="17" charset="-128"/>
            </a:endParaRPr>
          </a:p>
          <a:p>
            <a:pPr marL="0" indent="0">
              <a:lnSpc>
                <a:spcPct val="120000"/>
              </a:lnSpc>
              <a:spcAft>
                <a:spcPts val="1200"/>
              </a:spcAft>
              <a:buNone/>
            </a:pPr>
            <a:endParaRPr lang="en-US" altLang="ja-JP" b="1" dirty="0" smtClean="0">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b="1" dirty="0" smtClean="0">
                <a:solidFill>
                  <a:schemeClr val="tx1"/>
                </a:solidFill>
                <a:latin typeface="ＭＳ 明朝" panose="02020609040205080304" pitchFamily="17" charset="-128"/>
                <a:ea typeface="ＭＳ 明朝" panose="02020609040205080304" pitchFamily="17" charset="-128"/>
              </a:rPr>
              <a:t>ネットや書物で調べつつ</a:t>
            </a:r>
            <a:r>
              <a:rPr lang="ja-JP" altLang="en-US" b="1" dirty="0" smtClean="0">
                <a:solidFill>
                  <a:schemeClr val="tx1"/>
                </a:solidFill>
                <a:latin typeface="ＭＳ 明朝" panose="02020609040205080304" pitchFamily="17" charset="-128"/>
                <a:ea typeface="ＭＳ 明朝" panose="02020609040205080304" pitchFamily="17" charset="-128"/>
              </a:rPr>
              <a:t>もパラメータファイルを</a:t>
            </a:r>
            <a:r>
              <a:rPr lang="ja-JP" altLang="en-US" b="1" dirty="0" smtClean="0">
                <a:solidFill>
                  <a:schemeClr val="tx1"/>
                </a:solidFill>
                <a:latin typeface="ＭＳ 明朝" panose="02020609040205080304" pitchFamily="17" charset="-128"/>
                <a:ea typeface="ＭＳ 明朝" panose="02020609040205080304" pitchFamily="17" charset="-128"/>
              </a:rPr>
              <a:t>考え導入した</a:t>
            </a:r>
            <a:endParaRPr lang="en-US" altLang="ja-JP" b="1" dirty="0" smtClean="0">
              <a:solidFill>
                <a:schemeClr val="tx1"/>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endParaRPr lang="en-US" altLang="ja-JP" b="1" dirty="0" smtClean="0">
              <a:solidFill>
                <a:schemeClr val="tx1"/>
              </a:solidFill>
              <a:latin typeface="ＭＳ 明朝" panose="02020609040205080304" pitchFamily="17" charset="-128"/>
              <a:ea typeface="ＭＳ 明朝" panose="02020609040205080304" pitchFamily="17" charset="-128"/>
            </a:endParaRPr>
          </a:p>
          <a:p>
            <a:pPr>
              <a:lnSpc>
                <a:spcPct val="120000"/>
              </a:lnSpc>
              <a:spcAft>
                <a:spcPts val="1200"/>
              </a:spcAft>
            </a:pPr>
            <a:r>
              <a:rPr lang="ja-JP" altLang="en-US" b="1" dirty="0" smtClean="0">
                <a:latin typeface="ＭＳ 明朝" panose="02020609040205080304" pitchFamily="17" charset="-128"/>
                <a:ea typeface="ＭＳ 明朝" panose="02020609040205080304" pitchFamily="17" charset="-128"/>
              </a:rPr>
              <a:t>個人製作作品だがチーム制作した場合や他人が見ても分かりやすいソースにするのを心掛けた</a:t>
            </a:r>
            <a:endParaRPr lang="en-US" altLang="ja-JP" b="1" dirty="0" smtClean="0">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14538324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Autofit/>
          </a:bodyPr>
          <a:lstStyle/>
          <a:p>
            <a:r>
              <a:rPr lang="en-US" altLang="ja" sz="3200" dirty="0" smtClean="0">
                <a:latin typeface="ＭＳ 明朝" panose="02020609040205080304" pitchFamily="17" charset="-128"/>
                <a:ea typeface="ＭＳ 明朝" panose="02020609040205080304" pitchFamily="17" charset="-128"/>
              </a:rPr>
              <a:t>11</a:t>
            </a:r>
            <a:r>
              <a:rPr lang="ja" sz="3200" dirty="0" smtClean="0">
                <a:latin typeface="ＭＳ 明朝" panose="02020609040205080304" pitchFamily="17" charset="-128"/>
                <a:ea typeface="ＭＳ 明朝" panose="02020609040205080304" pitchFamily="17" charset="-128"/>
              </a:rPr>
              <a:t>．</a:t>
            </a:r>
            <a:r>
              <a:rPr lang="ja-JP" altLang="en-US" sz="2800" dirty="0" smtClean="0">
                <a:latin typeface="ＭＳ 明朝" panose="02020609040205080304" pitchFamily="17" charset="-128"/>
                <a:ea typeface="ＭＳ 明朝" panose="02020609040205080304" pitchFamily="17" charset="-128"/>
              </a:rPr>
              <a:t>参考にした情報　ライブラリ等々</a:t>
            </a:r>
            <a:r>
              <a:rPr lang="en-US" altLang="ja-JP" sz="2800" dirty="0"/>
              <a:t/>
            </a:r>
            <a:br>
              <a:rPr lang="en-US" altLang="ja-JP" sz="2800" dirty="0"/>
            </a:br>
            <a:endParaRPr lang="en-US" sz="3200" dirty="0"/>
          </a:p>
        </p:txBody>
      </p:sp>
      <p:sp>
        <p:nvSpPr>
          <p:cNvPr id="4" name="正方形/長方形 3"/>
          <p:cNvSpPr/>
          <p:nvPr/>
        </p:nvSpPr>
        <p:spPr>
          <a:xfrm>
            <a:off x="457200" y="1112425"/>
            <a:ext cx="7816850" cy="3539430"/>
          </a:xfrm>
          <a:prstGeom prst="rect">
            <a:avLst/>
          </a:prstGeom>
        </p:spPr>
        <p:txBody>
          <a:bodyPr wrap="square">
            <a:spAutoFit/>
          </a:bodyPr>
          <a:lstStyle/>
          <a:p>
            <a:r>
              <a:rPr lang="en-US" altLang="ja-JP" sz="700" dirty="0">
                <a:sym typeface="Segoe UI Emoji" panose="020B0502040204020203" pitchFamily="34" charset="0"/>
              </a:rPr>
              <a:t>●</a:t>
            </a:r>
            <a:r>
              <a:rPr lang="ja-JP" altLang="ja-JP" sz="700" dirty="0"/>
              <a:t>参考にした情報　ライブラリ</a:t>
            </a:r>
          </a:p>
          <a:p>
            <a:r>
              <a:rPr lang="en-US" altLang="ja-JP" sz="700" dirty="0"/>
              <a:t>	</a:t>
            </a:r>
            <a:r>
              <a:rPr lang="en-US" altLang="ja-JP" sz="700" dirty="0">
                <a:sym typeface="Segoe UI Emoji" panose="020B0502040204020203" pitchFamily="34" charset="0"/>
              </a:rPr>
              <a:t>●</a:t>
            </a:r>
            <a:r>
              <a:rPr lang="ja-JP" altLang="ja-JP" sz="700" dirty="0"/>
              <a:t>データテーブルの実装</a:t>
            </a:r>
          </a:p>
          <a:p>
            <a:r>
              <a:rPr lang="en-US" altLang="ja-JP" sz="700" dirty="0"/>
              <a:t>		</a:t>
            </a:r>
            <a:r>
              <a:rPr lang="ja-JP" altLang="ja-JP" sz="700" dirty="0"/>
              <a:t>　</a:t>
            </a:r>
            <a:r>
              <a:rPr lang="en-US" altLang="ja-JP" sz="700" u="sng" dirty="0">
                <a:hlinkClick r:id="rId3"/>
              </a:rPr>
              <a:t>http://marupeke296.com/NGDV_No2_CSVTable.html</a:t>
            </a:r>
            <a:endParaRPr lang="ja-JP" altLang="ja-JP" sz="700" dirty="0"/>
          </a:p>
          <a:p>
            <a:r>
              <a:rPr lang="ja-JP" altLang="ja-JP" sz="700" dirty="0"/>
              <a:t>　　　　</a:t>
            </a:r>
          </a:p>
          <a:p>
            <a:r>
              <a:rPr lang="en-US" altLang="ja-JP" sz="700" dirty="0">
                <a:sym typeface="Segoe UI Emoji" panose="020B0502040204020203" pitchFamily="34" charset="0"/>
              </a:rPr>
              <a:t>●</a:t>
            </a:r>
            <a:r>
              <a:rPr lang="en-US" altLang="ja-JP" sz="700" dirty="0"/>
              <a:t>BGM</a:t>
            </a:r>
            <a:endParaRPr lang="ja-JP" altLang="ja-JP" sz="700" dirty="0"/>
          </a:p>
          <a:p>
            <a:r>
              <a:rPr lang="en-US" altLang="ja-JP" sz="700" dirty="0"/>
              <a:t>		</a:t>
            </a:r>
            <a:r>
              <a:rPr lang="ja-JP" altLang="ja-JP" sz="700" dirty="0"/>
              <a:t>タイトル画面</a:t>
            </a:r>
          </a:p>
          <a:p>
            <a:r>
              <a:rPr lang="en-US" altLang="ja-JP" sz="700" dirty="0"/>
              <a:t>		</a:t>
            </a:r>
            <a:r>
              <a:rPr lang="ja-JP" altLang="ja-JP" sz="700" dirty="0"/>
              <a:t>　</a:t>
            </a:r>
            <a:r>
              <a:rPr lang="en-US" altLang="ja-JP" sz="700" u="sng" dirty="0">
                <a:hlinkClick r:id="rId4"/>
              </a:rPr>
              <a:t>https://dova-s.jp/bgm/play1499.html</a:t>
            </a:r>
            <a:endParaRPr lang="ja-JP" altLang="ja-JP" sz="700" dirty="0"/>
          </a:p>
          <a:p>
            <a:r>
              <a:rPr lang="en-US" altLang="ja-JP" sz="700" dirty="0"/>
              <a:t>		</a:t>
            </a:r>
            <a:r>
              <a:rPr lang="ja-JP" altLang="ja-JP" sz="700" dirty="0"/>
              <a:t>ゲームシーン</a:t>
            </a:r>
          </a:p>
          <a:p>
            <a:r>
              <a:rPr lang="en-US" altLang="ja-JP" sz="700" dirty="0"/>
              <a:t>		</a:t>
            </a:r>
            <a:r>
              <a:rPr lang="ja-JP" altLang="ja-JP" sz="700" dirty="0"/>
              <a:t>　</a:t>
            </a:r>
            <a:r>
              <a:rPr lang="en-US" altLang="ja-JP" sz="700" u="sng" dirty="0">
                <a:hlinkClick r:id="rId5"/>
              </a:rPr>
              <a:t>https://dova-s.jp/bgm/play17228.html</a:t>
            </a:r>
            <a:endParaRPr lang="ja-JP" altLang="ja-JP" sz="700" dirty="0"/>
          </a:p>
          <a:p>
            <a:r>
              <a:rPr lang="en-US" altLang="ja-JP" sz="700" dirty="0"/>
              <a:t>	</a:t>
            </a:r>
            <a:r>
              <a:rPr lang="en-US" altLang="ja-JP" sz="700" dirty="0">
                <a:sym typeface="Segoe UI Emoji" panose="020B0502040204020203" pitchFamily="34" charset="0"/>
              </a:rPr>
              <a:t>●</a:t>
            </a:r>
            <a:r>
              <a:rPr lang="en-US" altLang="ja-JP" sz="700" dirty="0"/>
              <a:t>SE</a:t>
            </a:r>
            <a:r>
              <a:rPr lang="ja-JP" altLang="ja-JP" sz="700" dirty="0"/>
              <a:t>すべて</a:t>
            </a:r>
          </a:p>
          <a:p>
            <a:r>
              <a:rPr lang="en-US" altLang="ja-JP" sz="700" dirty="0"/>
              <a:t>		</a:t>
            </a:r>
            <a:r>
              <a:rPr lang="ja-JP" altLang="ja-JP" sz="700" dirty="0"/>
              <a:t>　</a:t>
            </a:r>
            <a:r>
              <a:rPr lang="en-US" altLang="ja-JP" sz="700" u="sng" dirty="0">
                <a:hlinkClick r:id="rId6"/>
              </a:rPr>
              <a:t>https://soundeffect-lab.info/sound/battle/</a:t>
            </a:r>
            <a:endParaRPr lang="ja-JP" altLang="ja-JP" sz="700" dirty="0"/>
          </a:p>
          <a:p>
            <a:r>
              <a:rPr lang="en-US" altLang="ja-JP" sz="700" dirty="0"/>
              <a:t>	</a:t>
            </a:r>
            <a:endParaRPr lang="ja-JP" altLang="ja-JP" sz="700" dirty="0"/>
          </a:p>
          <a:p>
            <a:r>
              <a:rPr lang="en-US" altLang="ja-JP" sz="700" dirty="0">
                <a:sym typeface="Segoe UI Emoji" panose="020B0502040204020203" pitchFamily="34" charset="0"/>
              </a:rPr>
              <a:t>●</a:t>
            </a:r>
            <a:r>
              <a:rPr lang="en-US" altLang="ja-JP" sz="700" dirty="0"/>
              <a:t>3D</a:t>
            </a:r>
            <a:r>
              <a:rPr lang="ja-JP" altLang="ja-JP" sz="700" dirty="0"/>
              <a:t>モデル</a:t>
            </a:r>
          </a:p>
          <a:p>
            <a:r>
              <a:rPr lang="en-US" altLang="ja-JP" sz="700" dirty="0"/>
              <a:t>	</a:t>
            </a:r>
            <a:r>
              <a:rPr lang="ja-JP" altLang="ja-JP" sz="700" dirty="0"/>
              <a:t>　</a:t>
            </a:r>
            <a:r>
              <a:rPr lang="en-US" altLang="ja-JP" sz="700" dirty="0"/>
              <a:t>	Player</a:t>
            </a:r>
            <a:endParaRPr lang="ja-JP" altLang="ja-JP" sz="700" dirty="0"/>
          </a:p>
          <a:p>
            <a:r>
              <a:rPr lang="en-US" altLang="ja-JP" sz="700" dirty="0"/>
              <a:t>		</a:t>
            </a:r>
            <a:r>
              <a:rPr lang="ja-JP" altLang="ja-JP" sz="700" dirty="0"/>
              <a:t>　</a:t>
            </a:r>
            <a:r>
              <a:rPr lang="en-US" altLang="ja-JP" sz="700" u="sng" dirty="0">
                <a:hlinkClick r:id="rId7"/>
              </a:rPr>
              <a:t>https://www.mixamo.com/#/?page=1&amp;type=Character</a:t>
            </a:r>
            <a:endParaRPr lang="ja-JP" altLang="ja-JP" sz="700" dirty="0"/>
          </a:p>
          <a:p>
            <a:r>
              <a:rPr lang="en-US" altLang="ja-JP" sz="700" dirty="0"/>
              <a:t>	  	 Enemy</a:t>
            </a:r>
            <a:endParaRPr lang="ja-JP" altLang="ja-JP" sz="700" dirty="0"/>
          </a:p>
          <a:p>
            <a:r>
              <a:rPr lang="en-US" altLang="ja-JP" sz="700" dirty="0"/>
              <a:t>		   </a:t>
            </a:r>
            <a:r>
              <a:rPr lang="en-US" altLang="ja-JP" sz="700" u="sng" dirty="0">
                <a:hlinkClick r:id="rId7"/>
              </a:rPr>
              <a:t>https://www.mixamo.com/#/?page=1&amp;type=Character</a:t>
            </a:r>
            <a:endParaRPr lang="ja-JP" altLang="ja-JP" sz="700" dirty="0"/>
          </a:p>
          <a:p>
            <a:r>
              <a:rPr lang="en-US" altLang="ja-JP" sz="700" dirty="0"/>
              <a:t>		 Map</a:t>
            </a:r>
            <a:endParaRPr lang="ja-JP" altLang="ja-JP" sz="700" dirty="0"/>
          </a:p>
          <a:p>
            <a:r>
              <a:rPr lang="en-US" altLang="ja-JP" sz="700" dirty="0"/>
              <a:t>		</a:t>
            </a:r>
            <a:r>
              <a:rPr lang="ja-JP" altLang="ja-JP" sz="700" dirty="0"/>
              <a:t>　 </a:t>
            </a:r>
            <a:r>
              <a:rPr lang="en-US" altLang="ja-JP" sz="700" u="sng" dirty="0">
                <a:hlinkClick r:id="rId8"/>
              </a:rPr>
              <a:t>https://sketchfab.com/3d-models/low-poly-desert-87f3124d9d2743c4986cdcedce269bae</a:t>
            </a:r>
            <a:endParaRPr lang="ja-JP" altLang="ja-JP" sz="700" dirty="0"/>
          </a:p>
          <a:p>
            <a:r>
              <a:rPr lang="en-US" altLang="ja-JP" sz="700" dirty="0"/>
              <a:t>	 	 Sky</a:t>
            </a:r>
            <a:endParaRPr lang="ja-JP" altLang="ja-JP" sz="700" dirty="0"/>
          </a:p>
          <a:p>
            <a:r>
              <a:rPr lang="en-US" altLang="ja-JP" sz="700" dirty="0"/>
              <a:t>		   </a:t>
            </a:r>
            <a:r>
              <a:rPr lang="en-US" altLang="ja-JP" sz="700" u="sng" dirty="0">
                <a:hlinkClick r:id="rId9"/>
              </a:rPr>
              <a:t>https://sketchfab.com/3d-models/anime-starry-night-db0952ccd1ee4c77a1a07709b3d4f4f0</a:t>
            </a:r>
            <a:endParaRPr lang="ja-JP" altLang="ja-JP" sz="700" dirty="0"/>
          </a:p>
          <a:p>
            <a:r>
              <a:rPr lang="en-US" altLang="ja-JP" sz="700" dirty="0"/>
              <a:t> </a:t>
            </a:r>
            <a:endParaRPr lang="ja-JP" altLang="ja-JP" sz="700" dirty="0"/>
          </a:p>
          <a:p>
            <a:r>
              <a:rPr lang="en-US" altLang="ja-JP" sz="700" dirty="0">
                <a:sym typeface="Segoe UI Emoji" panose="020B0502040204020203" pitchFamily="34" charset="0"/>
              </a:rPr>
              <a:t>●</a:t>
            </a:r>
            <a:r>
              <a:rPr lang="en-US" altLang="ja-JP" sz="700" dirty="0"/>
              <a:t>UI</a:t>
            </a:r>
            <a:endParaRPr lang="ja-JP" altLang="ja-JP" sz="700" dirty="0"/>
          </a:p>
          <a:p>
            <a:r>
              <a:rPr lang="en-US" altLang="ja-JP" sz="700" dirty="0"/>
              <a:t>	</a:t>
            </a:r>
            <a:r>
              <a:rPr lang="ja-JP" altLang="ja-JP" sz="700" dirty="0"/>
              <a:t>　</a:t>
            </a:r>
            <a:r>
              <a:rPr lang="en-US" altLang="ja-JP" sz="700" dirty="0"/>
              <a:t>	 WASD</a:t>
            </a:r>
            <a:r>
              <a:rPr lang="ja-JP" altLang="ja-JP" sz="700" dirty="0"/>
              <a:t>キー、</a:t>
            </a:r>
            <a:r>
              <a:rPr lang="en-US" altLang="ja-JP" sz="700" dirty="0"/>
              <a:t>Shift</a:t>
            </a:r>
            <a:r>
              <a:rPr lang="ja-JP" altLang="ja-JP" sz="700" dirty="0"/>
              <a:t>キー</a:t>
            </a:r>
          </a:p>
          <a:p>
            <a:r>
              <a:rPr lang="en-US" altLang="ja-JP" sz="700" dirty="0"/>
              <a:t>		    </a:t>
            </a:r>
            <a:r>
              <a:rPr lang="en-US" altLang="ja-JP" sz="700" u="sng" dirty="0">
                <a:hlinkClick r:id="rId10"/>
              </a:rPr>
              <a:t>http://www.etaro.net/archives/6388</a:t>
            </a:r>
            <a:endParaRPr lang="ja-JP" altLang="ja-JP" sz="700" dirty="0"/>
          </a:p>
          <a:p>
            <a:r>
              <a:rPr lang="en-US" altLang="ja-JP" sz="700" dirty="0"/>
              <a:t>		 F1</a:t>
            </a:r>
            <a:r>
              <a:rPr lang="ja-JP" altLang="ja-JP" sz="700" dirty="0"/>
              <a:t>キー</a:t>
            </a:r>
            <a:r>
              <a:rPr lang="en-US" altLang="ja-JP" sz="700" dirty="0"/>
              <a:t>,F2</a:t>
            </a:r>
            <a:r>
              <a:rPr lang="ja-JP" altLang="ja-JP" sz="700" dirty="0"/>
              <a:t>キー</a:t>
            </a:r>
          </a:p>
          <a:p>
            <a:r>
              <a:rPr lang="en-US" altLang="ja-JP" sz="700" dirty="0"/>
              <a:t>		    </a:t>
            </a:r>
            <a:r>
              <a:rPr lang="en-US" altLang="ja-JP" sz="700" u="sng" dirty="0">
                <a:hlinkClick r:id="rId11"/>
              </a:rPr>
              <a:t>http://www.etaro.net/archives/5325</a:t>
            </a:r>
            <a:endParaRPr lang="ja-JP" altLang="ja-JP" sz="700" dirty="0"/>
          </a:p>
          <a:p>
            <a:r>
              <a:rPr lang="en-US" altLang="ja-JP" sz="700" dirty="0"/>
              <a:t>		 </a:t>
            </a:r>
            <a:r>
              <a:rPr lang="ja-JP" altLang="ja-JP" sz="700" dirty="0"/>
              <a:t>マウス</a:t>
            </a:r>
          </a:p>
          <a:p>
            <a:r>
              <a:rPr lang="en-US" altLang="ja-JP" sz="700" dirty="0"/>
              <a:t>		    </a:t>
            </a:r>
            <a:r>
              <a:rPr lang="en-US" altLang="ja-JP" sz="700" u="sng" dirty="0">
                <a:hlinkClick r:id="rId12"/>
              </a:rPr>
              <a:t>https://nureyon.com/mouse-1?pattern=2</a:t>
            </a:r>
            <a:endParaRPr lang="ja-JP" altLang="ja-JP" sz="700" dirty="0"/>
          </a:p>
          <a:p>
            <a:r>
              <a:rPr lang="en-US" altLang="ja-JP" sz="700" dirty="0"/>
              <a:t> </a:t>
            </a:r>
            <a:endParaRPr lang="ja-JP" altLang="ja-JP" sz="700" dirty="0"/>
          </a:p>
          <a:p>
            <a:r>
              <a:rPr lang="en-US" altLang="ja-JP" sz="700" dirty="0"/>
              <a:t>	</a:t>
            </a:r>
            <a:r>
              <a:rPr lang="en-US" altLang="ja-JP" sz="700" dirty="0">
                <a:sym typeface="Segoe UI Emoji" panose="020B0502040204020203" pitchFamily="34" charset="0"/>
              </a:rPr>
              <a:t>●</a:t>
            </a:r>
            <a:r>
              <a:rPr lang="ja-JP" altLang="ja-JP" sz="700" dirty="0"/>
              <a:t>エフェクト</a:t>
            </a:r>
          </a:p>
          <a:p>
            <a:r>
              <a:rPr lang="en-US" altLang="ja-JP" sz="700" dirty="0"/>
              <a:t>		    </a:t>
            </a:r>
            <a:r>
              <a:rPr lang="en-US" altLang="ja-JP" sz="700" u="sng" dirty="0">
                <a:hlinkClick r:id="rId13"/>
              </a:rPr>
              <a:t>https://materialforwardvfx.wixsite.com/materialforward/asset</a:t>
            </a:r>
            <a:endParaRPr lang="ja-JP" altLang="ja-JP" sz="700" dirty="0"/>
          </a:p>
        </p:txBody>
      </p:sp>
    </p:spTree>
    <p:extLst>
      <p:ext uri="{BB962C8B-B14F-4D97-AF65-F5344CB8AC3E}">
        <p14:creationId xmlns:p14="http://schemas.microsoft.com/office/powerpoint/2010/main" val="9512037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r>
              <a:rPr lang="ja" sz="3200" dirty="0">
                <a:latin typeface="ＭＳ 明朝" panose="02020609040205080304" pitchFamily="17" charset="-128"/>
                <a:ea typeface="ＭＳ 明朝" panose="02020609040205080304" pitchFamily="17" charset="-128"/>
              </a:rPr>
              <a:t>１．</a:t>
            </a:r>
            <a:r>
              <a:rPr lang="ja" sz="2800" dirty="0">
                <a:latin typeface="ＭＳ 明朝" panose="02020609040205080304" pitchFamily="17" charset="-128"/>
                <a:ea typeface="ＭＳ 明朝" panose="02020609040205080304" pitchFamily="17" charset="-128"/>
              </a:rPr>
              <a:t>ゲーム</a:t>
            </a:r>
            <a:r>
              <a:rPr lang="ja" sz="2800" dirty="0" smtClean="0">
                <a:latin typeface="ＭＳ 明朝" panose="02020609040205080304" pitchFamily="17" charset="-128"/>
                <a:ea typeface="ＭＳ 明朝" panose="02020609040205080304" pitchFamily="17" charset="-128"/>
              </a:rPr>
              <a:t>概要</a:t>
            </a:r>
            <a:endParaRPr lang="en-US" sz="2800" dirty="0">
              <a:latin typeface="ＭＳ 明朝" panose="02020609040205080304" pitchFamily="17" charset="-128"/>
              <a:ea typeface="ＭＳ 明朝" panose="02020609040205080304" pitchFamily="17" charset="-128"/>
            </a:endParaRPr>
          </a:p>
        </p:txBody>
      </p:sp>
      <p:sp>
        <p:nvSpPr>
          <p:cNvPr id="61" name="Google Shape;61;p14"/>
          <p:cNvSpPr txBox="1">
            <a:spLocks noGrp="1"/>
          </p:cNvSpPr>
          <p:nvPr>
            <p:ph type="body" idx="1"/>
          </p:nvPr>
        </p:nvSpPr>
        <p:spPr>
          <a:prstGeom prst="rect">
            <a:avLst/>
          </a:prstGeom>
        </p:spPr>
        <p:txBody>
          <a:bodyPr spcFirstLastPara="1" wrap="square" lIns="91425" tIns="91425" rIns="91425" bIns="91425" anchor="ctr" anchorCtr="0">
            <a:normAutofit/>
          </a:bodyPr>
          <a:lstStyle/>
          <a:p>
            <a:pPr marL="0" lvl="0" indent="0" algn="just" rtl="0">
              <a:spcBef>
                <a:spcPts val="0"/>
              </a:spcBef>
              <a:spcAft>
                <a:spcPts val="1200"/>
              </a:spcAft>
              <a:buNone/>
            </a:pPr>
            <a:r>
              <a:rPr lang="ja-JP" altLang="en-US" dirty="0" smtClean="0">
                <a:latin typeface="ＭＳ 明朝" panose="02020609040205080304" pitchFamily="17" charset="-128"/>
                <a:ea typeface="ＭＳ 明朝" panose="02020609040205080304" pitchFamily="17" charset="-128"/>
              </a:rPr>
              <a:t>ジャンル：</a:t>
            </a:r>
            <a:r>
              <a:rPr lang="en-US" altLang="ja-JP" dirty="0" smtClean="0">
                <a:solidFill>
                  <a:schemeClr val="accent4">
                    <a:lumMod val="50000"/>
                  </a:schemeClr>
                </a:solidFill>
                <a:latin typeface="ＭＳ 明朝" panose="02020609040205080304" pitchFamily="17" charset="-128"/>
                <a:ea typeface="ＭＳ 明朝" panose="02020609040205080304" pitchFamily="17" charset="-128"/>
              </a:rPr>
              <a:t>3D</a:t>
            </a:r>
            <a:r>
              <a:rPr lang="ja-JP" altLang="en-US" dirty="0" smtClean="0">
                <a:solidFill>
                  <a:schemeClr val="accent4">
                    <a:lumMod val="50000"/>
                  </a:schemeClr>
                </a:solidFill>
                <a:latin typeface="ＭＳ 明朝" panose="02020609040205080304" pitchFamily="17" charset="-128"/>
                <a:ea typeface="ＭＳ 明朝" panose="02020609040205080304" pitchFamily="17" charset="-128"/>
              </a:rPr>
              <a:t>アクションゲーム</a:t>
            </a:r>
            <a:endParaRPr lang="en-US" altLang="ja-JP" dirty="0" smtClean="0">
              <a:solidFill>
                <a:schemeClr val="accent4">
                  <a:lumMod val="50000"/>
                </a:schemeClr>
              </a:solidFill>
              <a:latin typeface="ＭＳ 明朝" panose="02020609040205080304" pitchFamily="17" charset="-128"/>
              <a:ea typeface="ＭＳ 明朝" panose="02020609040205080304" pitchFamily="17" charset="-128"/>
            </a:endParaRPr>
          </a:p>
          <a:p>
            <a:pPr marL="0" lvl="0" indent="0" algn="just" rtl="0">
              <a:spcBef>
                <a:spcPts val="0"/>
              </a:spcBef>
              <a:spcAft>
                <a:spcPts val="1200"/>
              </a:spcAft>
              <a:buNone/>
            </a:pPr>
            <a:endParaRPr lang="en-US" altLang="ja-JP" dirty="0">
              <a:latin typeface="ＭＳ 明朝" panose="02020609040205080304" pitchFamily="17" charset="-128"/>
              <a:ea typeface="ＭＳ 明朝" panose="02020609040205080304" pitchFamily="17" charset="-128"/>
            </a:endParaRPr>
          </a:p>
          <a:p>
            <a:pPr marL="0" indent="0" algn="just">
              <a:spcAft>
                <a:spcPts val="1200"/>
              </a:spcAft>
              <a:buNone/>
            </a:pPr>
            <a:r>
              <a:rPr lang="ja-JP" altLang="en-US" dirty="0" smtClean="0">
                <a:latin typeface="ＭＳ 明朝" panose="02020609040205080304" pitchFamily="17" charset="-128"/>
                <a:ea typeface="ＭＳ 明朝" panose="02020609040205080304" pitchFamily="17" charset="-128"/>
              </a:rPr>
              <a:t>使用</a:t>
            </a:r>
            <a:r>
              <a:rPr lang="ja-JP" altLang="en-US" dirty="0">
                <a:latin typeface="ＭＳ 明朝" panose="02020609040205080304" pitchFamily="17" charset="-128"/>
                <a:ea typeface="ＭＳ 明朝" panose="02020609040205080304" pitchFamily="17" charset="-128"/>
              </a:rPr>
              <a:t>したツール：</a:t>
            </a:r>
            <a:r>
              <a:rPr lang="en-US" altLang="ja-JP" dirty="0">
                <a:solidFill>
                  <a:schemeClr val="accent4">
                    <a:lumMod val="50000"/>
                  </a:schemeClr>
                </a:solidFill>
                <a:latin typeface="ＭＳ 明朝" panose="02020609040205080304" pitchFamily="17" charset="-128"/>
                <a:ea typeface="ＭＳ 明朝" panose="02020609040205080304" pitchFamily="17" charset="-128"/>
              </a:rPr>
              <a:t>Visual </a:t>
            </a:r>
            <a:r>
              <a:rPr lang="en-US" altLang="ja-JP" dirty="0" smtClean="0">
                <a:solidFill>
                  <a:schemeClr val="accent4">
                    <a:lumMod val="50000"/>
                  </a:schemeClr>
                </a:solidFill>
                <a:latin typeface="ＭＳ 明朝" panose="02020609040205080304" pitchFamily="17" charset="-128"/>
                <a:ea typeface="ＭＳ 明朝" panose="02020609040205080304" pitchFamily="17" charset="-128"/>
              </a:rPr>
              <a:t>Studio</a:t>
            </a:r>
            <a:r>
              <a:rPr lang="ja-JP" altLang="en-US" dirty="0" smtClean="0">
                <a:solidFill>
                  <a:schemeClr val="accent4">
                    <a:lumMod val="50000"/>
                  </a:schemeClr>
                </a:solidFill>
                <a:latin typeface="ＭＳ 明朝" panose="02020609040205080304" pitchFamily="17" charset="-128"/>
                <a:ea typeface="ＭＳ 明朝" panose="02020609040205080304" pitchFamily="17" charset="-128"/>
              </a:rPr>
              <a:t>　</a:t>
            </a:r>
            <a:r>
              <a:rPr lang="en-US" altLang="ja-JP" dirty="0" smtClean="0">
                <a:solidFill>
                  <a:schemeClr val="accent4">
                    <a:lumMod val="50000"/>
                  </a:schemeClr>
                </a:solidFill>
                <a:latin typeface="ＭＳ 明朝" panose="02020609040205080304" pitchFamily="17" charset="-128"/>
                <a:ea typeface="ＭＳ 明朝" panose="02020609040205080304" pitchFamily="17" charset="-128"/>
              </a:rPr>
              <a:t>Excel</a:t>
            </a:r>
            <a:r>
              <a:rPr lang="en-US" altLang="ja-JP" dirty="0" smtClean="0">
                <a:solidFill>
                  <a:schemeClr val="accent4">
                    <a:lumMod val="50000"/>
                  </a:schemeClr>
                </a:solidFill>
                <a:latin typeface="ＭＳ 明朝" panose="02020609040205080304" pitchFamily="17" charset="-128"/>
                <a:ea typeface="ＭＳ 明朝" panose="02020609040205080304" pitchFamily="17" charset="-128"/>
              </a:rPr>
              <a:t>(</a:t>
            </a:r>
            <a:r>
              <a:rPr lang="ja-JP" altLang="en-US" dirty="0" smtClean="0">
                <a:solidFill>
                  <a:schemeClr val="accent4">
                    <a:lumMod val="50000"/>
                  </a:schemeClr>
                </a:solidFill>
                <a:latin typeface="ＭＳ 明朝" panose="02020609040205080304" pitchFamily="17" charset="-128"/>
                <a:ea typeface="ＭＳ 明朝" panose="02020609040205080304" pitchFamily="17" charset="-128"/>
              </a:rPr>
              <a:t>パラメータファイル</a:t>
            </a:r>
            <a:r>
              <a:rPr lang="en-US" altLang="ja-JP" dirty="0" smtClean="0">
                <a:solidFill>
                  <a:schemeClr val="accent4">
                    <a:lumMod val="50000"/>
                  </a:schemeClr>
                </a:solidFill>
                <a:latin typeface="ＭＳ 明朝" panose="02020609040205080304" pitchFamily="17" charset="-128"/>
                <a:ea typeface="ＭＳ 明朝" panose="02020609040205080304" pitchFamily="17" charset="-128"/>
              </a:rPr>
              <a:t>)</a:t>
            </a:r>
            <a:endParaRPr lang="en-US" altLang="ja-JP" dirty="0" smtClean="0">
              <a:latin typeface="ＭＳ 明朝" panose="02020609040205080304" pitchFamily="17" charset="-128"/>
              <a:ea typeface="ＭＳ 明朝" panose="02020609040205080304" pitchFamily="17" charset="-128"/>
            </a:endParaRPr>
          </a:p>
          <a:p>
            <a:pPr marL="0" lvl="0" indent="0" algn="l" rtl="0">
              <a:spcBef>
                <a:spcPts val="0"/>
              </a:spcBef>
              <a:spcAft>
                <a:spcPts val="1200"/>
              </a:spcAft>
              <a:buNone/>
            </a:pPr>
            <a:endParaRPr lang="en-US" altLang="ja-JP" dirty="0" smtClean="0">
              <a:latin typeface="ＭＳ 明朝" panose="02020609040205080304" pitchFamily="17" charset="-128"/>
              <a:ea typeface="ＭＳ 明朝" panose="02020609040205080304" pitchFamily="17" charset="-128"/>
            </a:endParaRPr>
          </a:p>
          <a:p>
            <a:pPr marL="0" indent="0">
              <a:spcAft>
                <a:spcPts val="1200"/>
              </a:spcAft>
              <a:buNone/>
            </a:pPr>
            <a:r>
              <a:rPr lang="ja-JP" altLang="en-US" dirty="0">
                <a:latin typeface="ＭＳ 明朝" panose="02020609040205080304" pitchFamily="17" charset="-128"/>
                <a:ea typeface="ＭＳ 明朝" panose="02020609040205080304" pitchFamily="17" charset="-128"/>
              </a:rPr>
              <a:t>セールスポイント：</a:t>
            </a:r>
            <a:r>
              <a:rPr lang="ja-JP" altLang="en-US" dirty="0">
                <a:solidFill>
                  <a:schemeClr val="accent4">
                    <a:lumMod val="50000"/>
                  </a:schemeClr>
                </a:solidFill>
                <a:latin typeface="ＭＳ 明朝" panose="02020609040205080304" pitchFamily="17" charset="-128"/>
                <a:ea typeface="ＭＳ 明朝" panose="02020609040205080304" pitchFamily="17" charset="-128"/>
              </a:rPr>
              <a:t>敵の攻撃を回避し、プレイヤと敵の攻防を楽しむ</a:t>
            </a:r>
            <a:r>
              <a:rPr lang="ja-JP" altLang="en-US" dirty="0" smtClean="0">
                <a:solidFill>
                  <a:schemeClr val="accent4">
                    <a:lumMod val="50000"/>
                  </a:schemeClr>
                </a:solidFill>
                <a:latin typeface="ＭＳ 明朝" panose="02020609040205080304" pitchFamily="17" charset="-128"/>
                <a:ea typeface="ＭＳ 明朝" panose="02020609040205080304" pitchFamily="17" charset="-128"/>
              </a:rPr>
              <a:t>アクションゲーム</a:t>
            </a:r>
            <a:endParaRPr lang="en-US" dirty="0" smtClean="0"/>
          </a:p>
          <a:p>
            <a:pPr marL="0" lvl="0" indent="0" algn="l" rtl="0">
              <a:spcBef>
                <a:spcPts val="0"/>
              </a:spcBef>
              <a:spcAft>
                <a:spcPts val="1200"/>
              </a:spcAft>
              <a:buNone/>
            </a:pPr>
            <a:endParaRPr lang="en-US" dirty="0"/>
          </a:p>
          <a:p>
            <a:pPr marL="0" indent="0">
              <a:spcAft>
                <a:spcPts val="1200"/>
              </a:spcAft>
              <a:buNone/>
            </a:pPr>
            <a:r>
              <a:rPr lang="ja-JP" altLang="en-US" dirty="0">
                <a:latin typeface="ＭＳ 明朝" panose="02020609040205080304" pitchFamily="17" charset="-128"/>
                <a:ea typeface="ＭＳ 明朝" panose="02020609040205080304" pitchFamily="17" charset="-128"/>
              </a:rPr>
              <a:t>個人製作</a:t>
            </a:r>
            <a:r>
              <a:rPr lang="ja-JP" altLang="en-US" dirty="0" smtClean="0">
                <a:latin typeface="ＭＳ 明朝" panose="02020609040205080304" pitchFamily="17" charset="-128"/>
                <a:ea typeface="ＭＳ 明朝" panose="02020609040205080304" pitchFamily="17" charset="-128"/>
              </a:rPr>
              <a:t>作品</a:t>
            </a:r>
            <a:endParaRPr lang="en-US" altLang="ja-JP" dirty="0">
              <a:latin typeface="ＭＳ 明朝" panose="02020609040205080304" pitchFamily="17" charset="-128"/>
              <a:ea typeface="ＭＳ 明朝" panose="02020609040205080304" pitchFamily="17" charset="-128"/>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Autofit/>
          </a:bodyPr>
          <a:lstStyle/>
          <a:p>
            <a:r>
              <a:rPr lang="ja-JP" altLang="en-US" sz="3200" dirty="0">
                <a:latin typeface="ＭＳ 明朝" panose="02020609040205080304" pitchFamily="17" charset="-128"/>
                <a:ea typeface="ＭＳ 明朝" panose="02020609040205080304" pitchFamily="17" charset="-128"/>
              </a:rPr>
              <a:t>２</a:t>
            </a:r>
            <a:r>
              <a:rPr lang="ja" sz="3200" dirty="0">
                <a:latin typeface="ＭＳ 明朝" panose="02020609040205080304" pitchFamily="17" charset="-128"/>
                <a:ea typeface="ＭＳ 明朝" panose="02020609040205080304" pitchFamily="17" charset="-128"/>
              </a:rPr>
              <a:t>．</a:t>
            </a:r>
            <a:r>
              <a:rPr lang="ja-JP" altLang="en-US" sz="2800" dirty="0">
                <a:latin typeface="ＭＳ 明朝" panose="02020609040205080304" pitchFamily="17" charset="-128"/>
                <a:ea typeface="ＭＳ 明朝" panose="02020609040205080304" pitchFamily="17" charset="-128"/>
              </a:rPr>
              <a:t>プレイ動画</a:t>
            </a:r>
            <a:r>
              <a:rPr lang="en-US" altLang="ja-JP" sz="2800" dirty="0"/>
              <a:t/>
            </a:r>
            <a:br>
              <a:rPr lang="en-US" altLang="ja-JP" sz="2800" dirty="0"/>
            </a:br>
            <a:endParaRPr lang="en-US" sz="3200" dirty="0"/>
          </a:p>
        </p:txBody>
      </p:sp>
      <p:pic>
        <p:nvPicPr>
          <p:cNvPr id="3" name="プレイ動画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0941" y="1041399"/>
            <a:ext cx="4881033" cy="366077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Autofit/>
          </a:bodyPr>
          <a:lstStyle/>
          <a:p>
            <a:r>
              <a:rPr lang="ja-JP" altLang="en-US" sz="3200" dirty="0">
                <a:latin typeface="ＭＳ 明朝" panose="02020609040205080304" pitchFamily="17" charset="-128"/>
                <a:ea typeface="ＭＳ 明朝" panose="02020609040205080304" pitchFamily="17" charset="-128"/>
              </a:rPr>
              <a:t>３</a:t>
            </a:r>
            <a:r>
              <a:rPr lang="ja" sz="3200" dirty="0" smtClean="0">
                <a:latin typeface="ＭＳ 明朝" panose="02020609040205080304" pitchFamily="17" charset="-128"/>
                <a:ea typeface="ＭＳ 明朝" panose="02020609040205080304" pitchFamily="17" charset="-128"/>
              </a:rPr>
              <a:t>．</a:t>
            </a:r>
            <a:r>
              <a:rPr lang="ja-JP" altLang="en-US" sz="2800" dirty="0">
                <a:latin typeface="ＭＳ 明朝" panose="02020609040205080304" pitchFamily="17" charset="-128"/>
                <a:ea typeface="ＭＳ 明朝" panose="02020609040205080304" pitchFamily="17" charset="-128"/>
              </a:rPr>
              <a:t>コンセプト</a:t>
            </a:r>
            <a:r>
              <a:rPr lang="en-US" altLang="ja-JP" sz="2800" dirty="0"/>
              <a:t/>
            </a:r>
            <a:br>
              <a:rPr lang="en-US" altLang="ja-JP" sz="2800" dirty="0"/>
            </a:br>
            <a:endParaRPr lang="en-US" sz="3200" dirty="0"/>
          </a:p>
        </p:txBody>
      </p:sp>
      <p:sp>
        <p:nvSpPr>
          <p:cNvPr id="4" name="正方形/長方形 3"/>
          <p:cNvSpPr/>
          <p:nvPr/>
        </p:nvSpPr>
        <p:spPr>
          <a:xfrm>
            <a:off x="419100" y="1493425"/>
            <a:ext cx="8191500" cy="2523768"/>
          </a:xfrm>
          <a:prstGeom prst="rect">
            <a:avLst/>
          </a:prstGeom>
        </p:spPr>
        <p:txBody>
          <a:bodyPr wrap="square">
            <a:spAutoFit/>
          </a:bodyPr>
          <a:lstStyle/>
          <a:p>
            <a:pPr marL="0" indent="0">
              <a:lnSpc>
                <a:spcPct val="120000"/>
              </a:lnSpc>
              <a:spcAft>
                <a:spcPts val="1200"/>
              </a:spcAft>
              <a:buNone/>
            </a:pPr>
            <a:r>
              <a:rPr lang="ja-JP" altLang="en-US" b="1" dirty="0" smtClean="0">
                <a:latin typeface="ＭＳ 明朝" panose="02020609040205080304" pitchFamily="17" charset="-128"/>
                <a:ea typeface="ＭＳ 明朝" panose="02020609040205080304" pitchFamily="17" charset="-128"/>
              </a:rPr>
              <a:t>どういう面白さを売りのゲームを目指すか</a:t>
            </a:r>
            <a:endParaRPr lang="en-US" altLang="ja-JP" b="1" dirty="0" smtClean="0">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敵の攻撃をタイミングよく回避もしくはガードで敵との攻防を楽しむシンプルな操作性のアクションゲームを作りたいというコンセプトで制作。</a:t>
            </a:r>
            <a:endParaRPr lang="en-US" altLang="ja-JP"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b="1" dirty="0" smtClean="0">
                <a:solidFill>
                  <a:schemeClr val="tx1"/>
                </a:solidFill>
                <a:latin typeface="ＭＳ 明朝" panose="02020609040205080304" pitchFamily="17" charset="-128"/>
                <a:ea typeface="ＭＳ 明朝" panose="02020609040205080304" pitchFamily="17" charset="-128"/>
              </a:rPr>
              <a:t>どういうアクションを入れるか</a:t>
            </a:r>
            <a:endParaRPr lang="en-US" altLang="ja-JP" b="1" dirty="0" smtClean="0">
              <a:solidFill>
                <a:schemeClr val="tx1"/>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200" b="1" dirty="0">
                <a:solidFill>
                  <a:schemeClr val="accent4">
                    <a:lumMod val="50000"/>
                  </a:schemeClr>
                </a:solidFill>
                <a:latin typeface="ＭＳ 明朝" panose="02020609040205080304" pitchFamily="17" charset="-128"/>
                <a:ea typeface="ＭＳ 明朝" panose="02020609040205080304" pitchFamily="17" charset="-128"/>
              </a:rPr>
              <a:t>プレイヤには</a:t>
            </a: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、攻撃コンボ、特殊アクションは、回避もしくはガードのどちらかにしたい。</a:t>
            </a:r>
            <a:endParaRPr lang="en-US" altLang="ja-JP" sz="1200" b="1" dirty="0">
              <a:solidFill>
                <a:schemeClr val="accent4">
                  <a:lumMod val="50000"/>
                </a:schemeClr>
              </a:solidFill>
              <a:latin typeface="ＭＳ 明朝" panose="02020609040205080304" pitchFamily="17" charset="-128"/>
              <a:ea typeface="ＭＳ 明朝" panose="02020609040205080304" pitchFamily="17" charset="-128"/>
            </a:endParaRPr>
          </a:p>
          <a:p>
            <a:pPr>
              <a:lnSpc>
                <a:spcPct val="120000"/>
              </a:lnSpc>
              <a:spcAft>
                <a:spcPts val="1200"/>
              </a:spcAft>
            </a:pPr>
            <a:r>
              <a:rPr lang="ja-JP" altLang="en-US" b="1" dirty="0">
                <a:latin typeface="ＭＳ 明朝" panose="02020609040205080304" pitchFamily="17" charset="-128"/>
                <a:ea typeface="ＭＳ 明朝" panose="02020609040205080304" pitchFamily="17" charset="-128"/>
              </a:rPr>
              <a:t>どう</a:t>
            </a:r>
            <a:r>
              <a:rPr lang="ja-JP" altLang="en-US" b="1" dirty="0" smtClean="0">
                <a:latin typeface="ＭＳ 明朝" panose="02020609040205080304" pitchFamily="17" charset="-128"/>
                <a:ea typeface="ＭＳ 明朝" panose="02020609040205080304" pitchFamily="17" charset="-128"/>
              </a:rPr>
              <a:t>いう仕組みで作るか</a:t>
            </a:r>
            <a:endParaRPr lang="en-US" altLang="ja-JP" b="1" dirty="0" smtClean="0">
              <a:latin typeface="ＭＳ 明朝" panose="02020609040205080304" pitchFamily="17" charset="-128"/>
              <a:ea typeface="ＭＳ 明朝" panose="02020609040205080304" pitchFamily="17" charset="-128"/>
            </a:endParaRPr>
          </a:p>
          <a:p>
            <a:pPr>
              <a:lnSpc>
                <a:spcPct val="120000"/>
              </a:lnSpc>
              <a:spcAft>
                <a:spcPts val="1200"/>
              </a:spcAft>
            </a:pP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プレイヤも敵等々を外部ファイルから取り出したデータを変数に保存し動く仕組みにしたい。</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11097023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latin typeface="ＭＳ 明朝" panose="02020609040205080304" pitchFamily="17" charset="-128"/>
                <a:ea typeface="ＭＳ 明朝" panose="02020609040205080304" pitchFamily="17" charset="-128"/>
              </a:rPr>
              <a:t>４</a:t>
            </a:r>
            <a:r>
              <a:rPr lang="ja" dirty="0" smtClean="0">
                <a:latin typeface="ＭＳ 明朝" panose="02020609040205080304" pitchFamily="17" charset="-128"/>
                <a:ea typeface="ＭＳ 明朝" panose="02020609040205080304" pitchFamily="17" charset="-128"/>
              </a:rPr>
              <a:t>．</a:t>
            </a:r>
            <a:r>
              <a:rPr lang="ja-JP" altLang="en-US" sz="3100" dirty="0" smtClean="0">
                <a:latin typeface="ＭＳ 明朝" panose="02020609040205080304" pitchFamily="17" charset="-128"/>
                <a:ea typeface="ＭＳ 明朝" panose="02020609040205080304" pitchFamily="17" charset="-128"/>
              </a:rPr>
              <a:t>制作中に起こった問題</a:t>
            </a:r>
            <a:endParaRPr sz="1800" dirty="0">
              <a:latin typeface="ＭＳ 明朝" panose="02020609040205080304" pitchFamily="17" charset="-128"/>
              <a:ea typeface="ＭＳ 明朝" panose="02020609040205080304" pitchFamily="17" charset="-128"/>
            </a:endParaRPr>
          </a:p>
        </p:txBody>
      </p:sp>
      <p:sp>
        <p:nvSpPr>
          <p:cNvPr id="2" name="正方形/長方形 1"/>
          <p:cNvSpPr/>
          <p:nvPr/>
        </p:nvSpPr>
        <p:spPr>
          <a:xfrm>
            <a:off x="381000" y="1215428"/>
            <a:ext cx="8235950" cy="3671774"/>
          </a:xfrm>
          <a:prstGeom prst="rect">
            <a:avLst/>
          </a:prstGeom>
        </p:spPr>
        <p:txBody>
          <a:bodyPr wrap="square">
            <a:spAutoFit/>
          </a:bodyPr>
          <a:lstStyle/>
          <a:p>
            <a:pPr marL="0" indent="0">
              <a:lnSpc>
                <a:spcPct val="120000"/>
              </a:lnSpc>
              <a:spcAft>
                <a:spcPts val="1200"/>
              </a:spcAft>
              <a:buNone/>
            </a:pPr>
            <a:r>
              <a:rPr lang="ja-JP" altLang="en-US" sz="1200" b="1" dirty="0" smtClean="0">
                <a:solidFill>
                  <a:schemeClr val="tx1"/>
                </a:solidFill>
                <a:latin typeface="ＭＳ 明朝" panose="02020609040205080304" pitchFamily="17" charset="-128"/>
                <a:ea typeface="ＭＳ 明朝" panose="02020609040205080304" pitchFamily="17" charset="-128"/>
              </a:rPr>
              <a:t>ゲーム</a:t>
            </a:r>
            <a:r>
              <a:rPr lang="ja-JP" altLang="en-US" sz="1200" b="1" dirty="0">
                <a:solidFill>
                  <a:schemeClr val="tx1"/>
                </a:solidFill>
                <a:latin typeface="ＭＳ 明朝" panose="02020609040205080304" pitchFamily="17" charset="-128"/>
                <a:ea typeface="ＭＳ 明朝" panose="02020609040205080304" pitchFamily="17" charset="-128"/>
              </a:rPr>
              <a:t>の原型ができた当初の</a:t>
            </a:r>
            <a:r>
              <a:rPr lang="ja-JP" altLang="en-US" sz="1200" b="1" dirty="0" smtClean="0">
                <a:solidFill>
                  <a:schemeClr val="tx1"/>
                </a:solidFill>
                <a:latin typeface="ＭＳ 明朝" panose="02020609040205080304" pitchFamily="17" charset="-128"/>
                <a:ea typeface="ＭＳ 明朝" panose="02020609040205080304" pitchFamily="17" charset="-128"/>
              </a:rPr>
              <a:t>問題</a:t>
            </a:r>
            <a:endParaRPr lang="en-US" altLang="ja-JP" sz="1200" b="1" dirty="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000" b="1" dirty="0" smtClean="0">
                <a:solidFill>
                  <a:schemeClr val="tx1"/>
                </a:solidFill>
                <a:latin typeface="ＭＳ 明朝" panose="02020609040205080304" pitchFamily="17" charset="-128"/>
                <a:ea typeface="ＭＳ 明朝" panose="02020609040205080304" pitchFamily="17" charset="-128"/>
              </a:rPr>
              <a:t>特定のキーを使った操作</a:t>
            </a:r>
            <a:r>
              <a:rPr lang="ja-JP" altLang="en-US" sz="1000" b="1" dirty="0">
                <a:solidFill>
                  <a:schemeClr val="tx1"/>
                </a:solidFill>
                <a:latin typeface="ＭＳ 明朝" panose="02020609040205080304" pitchFamily="17" charset="-128"/>
                <a:ea typeface="ＭＳ 明朝" panose="02020609040205080304" pitchFamily="17" charset="-128"/>
              </a:rPr>
              <a:t>方法が分かりにくい</a:t>
            </a:r>
            <a:r>
              <a:rPr lang="ja-JP" altLang="en-US" sz="1000" b="1" dirty="0" smtClean="0">
                <a:solidFill>
                  <a:schemeClr val="tx1"/>
                </a:solidFill>
                <a:latin typeface="ＭＳ 明朝" panose="02020609040205080304" pitchFamily="17" charset="-128"/>
                <a:ea typeface="ＭＳ 明朝" panose="02020609040205080304" pitchFamily="17" charset="-128"/>
              </a:rPr>
              <a:t>問題</a:t>
            </a:r>
            <a:endParaRPr lang="en-US" altLang="ja-JP" sz="1000" b="1" dirty="0" smtClean="0">
              <a:solidFill>
                <a:schemeClr val="tx1"/>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000" b="1" dirty="0">
                <a:solidFill>
                  <a:srgbClr val="81600E"/>
                </a:solidFill>
                <a:latin typeface="ＭＳ 明朝" panose="02020609040205080304" pitchFamily="17" charset="-128"/>
                <a:ea typeface="ＭＳ 明朝" panose="02020609040205080304" pitchFamily="17" charset="-128"/>
              </a:rPr>
              <a:t>改善</a:t>
            </a:r>
            <a:r>
              <a:rPr lang="ja-JP" altLang="en-US" sz="1000" b="1" dirty="0" smtClean="0">
                <a:solidFill>
                  <a:srgbClr val="81600E"/>
                </a:solidFill>
                <a:latin typeface="ＭＳ 明朝" panose="02020609040205080304" pitchFamily="17" charset="-128"/>
                <a:ea typeface="ＭＳ 明朝" panose="02020609040205080304" pitchFamily="17" charset="-128"/>
              </a:rPr>
              <a:t>方法：</a:t>
            </a:r>
            <a:endParaRPr lang="en-US" altLang="ja-JP" sz="1000" b="1" dirty="0">
              <a:solidFill>
                <a:srgbClr val="81600E"/>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000" dirty="0">
                <a:solidFill>
                  <a:schemeClr val="accent4">
                    <a:lumMod val="50000"/>
                  </a:schemeClr>
                </a:solidFill>
                <a:latin typeface="ＭＳ 明朝" panose="02020609040205080304" pitchFamily="17" charset="-128"/>
                <a:ea typeface="ＭＳ 明朝" panose="02020609040205080304" pitchFamily="17" charset="-128"/>
              </a:rPr>
              <a:t>操作</a:t>
            </a:r>
            <a:r>
              <a:rPr lang="ja-JP" altLang="en-US" sz="1000" dirty="0" smtClean="0">
                <a:solidFill>
                  <a:schemeClr val="accent4">
                    <a:lumMod val="50000"/>
                  </a:schemeClr>
                </a:solidFill>
                <a:latin typeface="ＭＳ 明朝" panose="02020609040205080304" pitchFamily="17" charset="-128"/>
                <a:ea typeface="ＭＳ 明朝" panose="02020609040205080304" pitchFamily="17" charset="-128"/>
              </a:rPr>
              <a:t>方法をゲーム内</a:t>
            </a:r>
            <a:r>
              <a:rPr lang="ja-JP" altLang="en-US" sz="1000" dirty="0">
                <a:solidFill>
                  <a:schemeClr val="accent4">
                    <a:lumMod val="50000"/>
                  </a:schemeClr>
                </a:solidFill>
                <a:latin typeface="ＭＳ 明朝" panose="02020609040205080304" pitchFamily="17" charset="-128"/>
                <a:ea typeface="ＭＳ 明朝" panose="02020609040205080304" pitchFamily="17" charset="-128"/>
              </a:rPr>
              <a:t>で説明し、初めて触る人にも分かりやすいように意識して</a:t>
            </a:r>
            <a:r>
              <a:rPr lang="ja-JP" altLang="en-US" sz="1000" dirty="0" smtClean="0">
                <a:solidFill>
                  <a:schemeClr val="accent4">
                    <a:lumMod val="50000"/>
                  </a:schemeClr>
                </a:solidFill>
                <a:latin typeface="ＭＳ 明朝" panose="02020609040205080304" pitchFamily="17" charset="-128"/>
                <a:ea typeface="ＭＳ 明朝" panose="02020609040205080304" pitchFamily="17" charset="-128"/>
              </a:rPr>
              <a:t>作った</a:t>
            </a:r>
            <a:endParaRPr lang="en-US" altLang="ja-JP" sz="1000" dirty="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000" b="1" dirty="0" smtClean="0">
                <a:solidFill>
                  <a:schemeClr val="tx1"/>
                </a:solidFill>
                <a:latin typeface="ＭＳ 明朝" panose="02020609040205080304" pitchFamily="17" charset="-128"/>
                <a:ea typeface="ＭＳ 明朝" panose="02020609040205080304" pitchFamily="17" charset="-128"/>
              </a:rPr>
              <a:t>特殊アクションのガードや全体の操作性が悪い</a:t>
            </a:r>
            <a:r>
              <a:rPr lang="ja-JP" altLang="en-US" sz="1000" b="1" dirty="0">
                <a:solidFill>
                  <a:schemeClr val="tx1"/>
                </a:solidFill>
                <a:latin typeface="ＭＳ 明朝" panose="02020609040205080304" pitchFamily="17" charset="-128"/>
                <a:ea typeface="ＭＳ 明朝" panose="02020609040205080304" pitchFamily="17" charset="-128"/>
              </a:rPr>
              <a:t>問題</a:t>
            </a:r>
            <a:endParaRPr lang="en-US" altLang="ja-JP" sz="1000" b="1" dirty="0">
              <a:solidFill>
                <a:schemeClr val="tx1"/>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000" b="1" dirty="0" smtClean="0">
                <a:solidFill>
                  <a:schemeClr val="accent4">
                    <a:lumMod val="50000"/>
                  </a:schemeClr>
                </a:solidFill>
                <a:latin typeface="ＭＳ 明朝" panose="02020609040205080304" pitchFamily="17" charset="-128"/>
                <a:ea typeface="ＭＳ 明朝" panose="02020609040205080304" pitchFamily="17" charset="-128"/>
              </a:rPr>
              <a:t>改善方法：　</a:t>
            </a:r>
            <a:endParaRPr lang="en-US" altLang="ja-JP" sz="100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000" dirty="0" smtClean="0">
                <a:solidFill>
                  <a:schemeClr val="accent4">
                    <a:lumMod val="50000"/>
                  </a:schemeClr>
                </a:solidFill>
                <a:latin typeface="ＭＳ 明朝" panose="02020609040205080304" pitchFamily="17" charset="-128"/>
                <a:ea typeface="ＭＳ 明朝" panose="02020609040205080304" pitchFamily="17" charset="-128"/>
              </a:rPr>
              <a:t>回避に変更し、ゲーム全体のテンポを速くした。プレイヤの攻撃が敵に追従するなどを実装した。</a:t>
            </a:r>
            <a:endParaRPr lang="en-US" altLang="ja-JP" sz="1000"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000" dirty="0">
                <a:solidFill>
                  <a:schemeClr val="accent4">
                    <a:lumMod val="50000"/>
                  </a:schemeClr>
                </a:solidFill>
                <a:latin typeface="ＭＳ 明朝" panose="02020609040205080304" pitchFamily="17" charset="-128"/>
                <a:ea typeface="ＭＳ 明朝" panose="02020609040205080304" pitchFamily="17" charset="-128"/>
              </a:rPr>
              <a:t>操作性</a:t>
            </a:r>
            <a:r>
              <a:rPr lang="ja-JP" altLang="en-US" sz="1000" dirty="0" smtClean="0">
                <a:solidFill>
                  <a:schemeClr val="accent4">
                    <a:lumMod val="50000"/>
                  </a:schemeClr>
                </a:solidFill>
                <a:latin typeface="ＭＳ 明朝" panose="02020609040205080304" pitchFamily="17" charset="-128"/>
                <a:ea typeface="ＭＳ 明朝" panose="02020609040205080304" pitchFamily="17" charset="-128"/>
              </a:rPr>
              <a:t>も移動処理を修正し、操作性を改善させた</a:t>
            </a:r>
            <a:endParaRPr lang="en-US" altLang="ja-JP" sz="1000"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000" b="1" dirty="0" smtClean="0">
                <a:solidFill>
                  <a:schemeClr val="tx1"/>
                </a:solidFill>
                <a:latin typeface="ＭＳ 明朝" panose="02020609040205080304" pitchFamily="17" charset="-128"/>
                <a:ea typeface="ＭＳ 明朝" panose="02020609040205080304" pitchFamily="17" charset="-128"/>
              </a:rPr>
              <a:t>敵</a:t>
            </a:r>
            <a:r>
              <a:rPr lang="ja-JP" altLang="en-US" sz="1000" b="1" dirty="0">
                <a:solidFill>
                  <a:schemeClr val="tx1"/>
                </a:solidFill>
                <a:latin typeface="ＭＳ 明朝" panose="02020609040205080304" pitchFamily="17" charset="-128"/>
                <a:ea typeface="ＭＳ 明朝" panose="02020609040205080304" pitchFamily="17" charset="-128"/>
              </a:rPr>
              <a:t>を複数同時に出していなかったため、データベースの導入の意味があんまりなくなってしまっていた・・</a:t>
            </a:r>
            <a:r>
              <a:rPr lang="ja-JP" altLang="en-US" sz="1000" b="1" dirty="0" smtClean="0">
                <a:solidFill>
                  <a:schemeClr val="tx1"/>
                </a:solidFill>
                <a:latin typeface="ＭＳ 明朝" panose="02020609040205080304" pitchFamily="17" charset="-128"/>
                <a:ea typeface="ＭＳ 明朝" panose="02020609040205080304" pitchFamily="17" charset="-128"/>
              </a:rPr>
              <a:t>・</a:t>
            </a:r>
            <a:endParaRPr lang="en-US" altLang="ja-JP" sz="1000" b="1" dirty="0" smtClean="0">
              <a:solidFill>
                <a:schemeClr val="tx1"/>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000" b="1" dirty="0">
                <a:solidFill>
                  <a:srgbClr val="81600E"/>
                </a:solidFill>
                <a:latin typeface="ＭＳ 明朝" panose="02020609040205080304" pitchFamily="17" charset="-128"/>
                <a:ea typeface="ＭＳ 明朝" panose="02020609040205080304" pitchFamily="17" charset="-128"/>
              </a:rPr>
              <a:t>改善</a:t>
            </a:r>
            <a:r>
              <a:rPr lang="ja-JP" altLang="en-US" sz="1000" b="1" dirty="0" smtClean="0">
                <a:solidFill>
                  <a:srgbClr val="81600E"/>
                </a:solidFill>
                <a:latin typeface="ＭＳ 明朝" panose="02020609040205080304" pitchFamily="17" charset="-128"/>
                <a:ea typeface="ＭＳ 明朝" panose="02020609040205080304" pitchFamily="17" charset="-128"/>
              </a:rPr>
              <a:t>方法：</a:t>
            </a:r>
            <a:endParaRPr lang="en-US" altLang="ja-JP" sz="1000" b="1" dirty="0" smtClean="0">
              <a:solidFill>
                <a:srgbClr val="81600E"/>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000" dirty="0" smtClean="0">
                <a:solidFill>
                  <a:schemeClr val="accent4">
                    <a:lumMod val="50000"/>
                  </a:schemeClr>
                </a:solidFill>
                <a:latin typeface="ＭＳ 明朝" panose="02020609040205080304" pitchFamily="17" charset="-128"/>
                <a:ea typeface="ＭＳ 明朝" panose="02020609040205080304" pitchFamily="17" charset="-128"/>
              </a:rPr>
              <a:t>複数同時に出現させ、データベースを紐づけた</a:t>
            </a:r>
            <a:r>
              <a:rPr lang="en-US" altLang="ja-JP" sz="1000" dirty="0" smtClean="0">
                <a:solidFill>
                  <a:schemeClr val="accent4">
                    <a:lumMod val="50000"/>
                  </a:schemeClr>
                </a:solidFill>
                <a:latin typeface="ＭＳ 明朝" panose="02020609040205080304" pitchFamily="17" charset="-128"/>
                <a:ea typeface="ＭＳ 明朝" panose="02020609040205080304" pitchFamily="17" charset="-128"/>
              </a:rPr>
              <a:t>(</a:t>
            </a:r>
            <a:r>
              <a:rPr lang="ja-JP" altLang="en-US" sz="1000" dirty="0" smtClean="0">
                <a:solidFill>
                  <a:schemeClr val="accent4">
                    <a:lumMod val="50000"/>
                  </a:schemeClr>
                </a:solidFill>
                <a:latin typeface="ＭＳ 明朝" panose="02020609040205080304" pitchFamily="17" charset="-128"/>
                <a:ea typeface="ＭＳ 明朝" panose="02020609040205080304" pitchFamily="17" charset="-128"/>
              </a:rPr>
              <a:t>地味に大変だった・・</a:t>
            </a:r>
            <a:r>
              <a:rPr lang="en-US" altLang="ja-JP" sz="1000" dirty="0" smtClean="0">
                <a:solidFill>
                  <a:schemeClr val="accent4">
                    <a:lumMod val="50000"/>
                  </a:schemeClr>
                </a:solidFill>
                <a:latin typeface="ＭＳ 明朝" panose="02020609040205080304" pitchFamily="17" charset="-128"/>
                <a:ea typeface="ＭＳ 明朝" panose="02020609040205080304" pitchFamily="17" charset="-128"/>
              </a:rPr>
              <a:t>)</a:t>
            </a:r>
            <a:endParaRPr lang="en-US" altLang="ja-JP" sz="1000" dirty="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8627999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latin typeface="ＭＳ 明朝" panose="02020609040205080304" pitchFamily="17" charset="-128"/>
                <a:ea typeface="ＭＳ 明朝" panose="02020609040205080304" pitchFamily="17" charset="-128"/>
              </a:rPr>
              <a:t>５</a:t>
            </a:r>
            <a:r>
              <a:rPr lang="ja" dirty="0" smtClean="0">
                <a:latin typeface="ＭＳ 明朝" panose="02020609040205080304" pitchFamily="17" charset="-128"/>
                <a:ea typeface="ＭＳ 明朝" panose="02020609040205080304" pitchFamily="17" charset="-128"/>
              </a:rPr>
              <a:t>．</a:t>
            </a:r>
            <a:r>
              <a:rPr lang="ja-JP" altLang="en-US" sz="3100" dirty="0" smtClean="0">
                <a:latin typeface="ＭＳ 明朝" panose="02020609040205080304" pitchFamily="17" charset="-128"/>
                <a:ea typeface="ＭＳ 明朝" panose="02020609040205080304" pitchFamily="17" charset="-128"/>
              </a:rPr>
              <a:t>制作中に起こった問題を踏まえて</a:t>
            </a:r>
            <a:endParaRPr sz="1800" dirty="0">
              <a:latin typeface="ＭＳ 明朝" panose="02020609040205080304" pitchFamily="17" charset="-128"/>
              <a:ea typeface="ＭＳ 明朝" panose="02020609040205080304" pitchFamily="17" charset="-128"/>
            </a:endParaRPr>
          </a:p>
        </p:txBody>
      </p:sp>
      <p:sp>
        <p:nvSpPr>
          <p:cNvPr id="2" name="正方形/長方形 1"/>
          <p:cNvSpPr/>
          <p:nvPr/>
        </p:nvSpPr>
        <p:spPr>
          <a:xfrm>
            <a:off x="400050" y="1507528"/>
            <a:ext cx="8235950" cy="2966966"/>
          </a:xfrm>
          <a:prstGeom prst="rect">
            <a:avLst/>
          </a:prstGeom>
        </p:spPr>
        <p:txBody>
          <a:bodyPr wrap="square">
            <a:spAutoFit/>
          </a:bodyPr>
          <a:lstStyle/>
          <a:p>
            <a:pPr marL="0" indent="0">
              <a:lnSpc>
                <a:spcPct val="120000"/>
              </a:lnSpc>
              <a:spcAft>
                <a:spcPts val="1200"/>
              </a:spcAft>
              <a:buNone/>
            </a:pPr>
            <a:r>
              <a:rPr lang="ja-JP" altLang="en-US" b="1" dirty="0" smtClean="0">
                <a:solidFill>
                  <a:schemeClr val="tx1"/>
                </a:solidFill>
                <a:latin typeface="ＭＳ 明朝" panose="02020609040205080304" pitchFamily="17" charset="-128"/>
                <a:ea typeface="ＭＳ 明朝" panose="02020609040205080304" pitchFamily="17" charset="-128"/>
              </a:rPr>
              <a:t>現在の完成したゲームで意識して制作したポイントは</a:t>
            </a:r>
            <a:endParaRPr lang="en-US" altLang="ja-JP" b="1" dirty="0" smtClean="0">
              <a:solidFill>
                <a:schemeClr val="tx1"/>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endParaRPr lang="en-US" altLang="ja-JP"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・初心者でも分かりやすいように意識して制作をした</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50000"/>
              </a:lnSpc>
              <a:spcAft>
                <a:spcPts val="1200"/>
              </a:spcAft>
              <a:buNone/>
            </a:pPr>
            <a:endParaRPr lang="en-US" altLang="ja-JP" sz="1200" b="1" dirty="0" smtClean="0">
              <a:solidFill>
                <a:schemeClr val="tx1"/>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・敵の攻撃を回避し、攻防を楽しむゲームにした</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50000"/>
              </a:lnSpc>
              <a:spcAft>
                <a:spcPts val="1200"/>
              </a:spcAft>
              <a:buNone/>
            </a:pPr>
            <a:endParaRPr lang="en-US" altLang="ja-JP" sz="1200" b="1" dirty="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・操作性が悪い問題は、プログラム</a:t>
            </a:r>
            <a:r>
              <a:rPr lang="ja-JP" altLang="en-US" sz="1200" b="1" dirty="0">
                <a:solidFill>
                  <a:schemeClr val="accent4">
                    <a:lumMod val="50000"/>
                  </a:schemeClr>
                </a:solidFill>
                <a:latin typeface="ＭＳ 明朝" panose="02020609040205080304" pitchFamily="17" charset="-128"/>
                <a:ea typeface="ＭＳ 明朝" panose="02020609040205080304" pitchFamily="17" charset="-128"/>
              </a:rPr>
              <a:t>の</a:t>
            </a: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変更修正等々で解決した</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50000"/>
              </a:lnSpc>
              <a:spcAft>
                <a:spcPts val="1200"/>
              </a:spcAft>
              <a:buNone/>
            </a:pPr>
            <a:endParaRPr lang="en-US" altLang="ja-JP" sz="1200" b="1" dirty="0" smtClean="0">
              <a:solidFill>
                <a:schemeClr val="tx1"/>
              </a:solidFill>
              <a:latin typeface="ＭＳ 明朝" panose="02020609040205080304" pitchFamily="17" charset="-128"/>
              <a:ea typeface="ＭＳ 明朝" panose="02020609040205080304" pitchFamily="17" charset="-128"/>
            </a:endParaRPr>
          </a:p>
          <a:p>
            <a:pPr>
              <a:spcAft>
                <a:spcPts val="1200"/>
              </a:spcAft>
            </a:pP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・複数の敵と戦え、強い敵弱い敵を出すようにし、増やそうと思えば</a:t>
            </a:r>
            <a:r>
              <a:rPr lang="ja-JP" altLang="en-US" sz="1200" b="1" dirty="0">
                <a:solidFill>
                  <a:schemeClr val="accent4">
                    <a:lumMod val="50000"/>
                  </a:schemeClr>
                </a:solidFill>
                <a:latin typeface="ＭＳ 明朝" panose="02020609040205080304" pitchFamily="17" charset="-128"/>
                <a:ea typeface="ＭＳ 明朝" panose="02020609040205080304" pitchFamily="17" charset="-128"/>
              </a:rPr>
              <a:t>簡単に増やせる形にした</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2243697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latin typeface="ＭＳ 明朝" panose="02020609040205080304" pitchFamily="17" charset="-128"/>
                <a:ea typeface="ＭＳ 明朝" panose="02020609040205080304" pitchFamily="17" charset="-128"/>
              </a:rPr>
              <a:t>６</a:t>
            </a:r>
            <a:r>
              <a:rPr lang="ja" dirty="0" smtClean="0">
                <a:latin typeface="ＭＳ 明朝" panose="02020609040205080304" pitchFamily="17" charset="-128"/>
                <a:ea typeface="ＭＳ 明朝" panose="02020609040205080304" pitchFamily="17" charset="-128"/>
              </a:rPr>
              <a:t>．</a:t>
            </a:r>
            <a:r>
              <a:rPr lang="ja" sz="3100" dirty="0" smtClean="0">
                <a:latin typeface="ＭＳ 明朝" panose="02020609040205080304" pitchFamily="17" charset="-128"/>
                <a:ea typeface="ＭＳ 明朝" panose="02020609040205080304" pitchFamily="17" charset="-128"/>
              </a:rPr>
              <a:t>制作</a:t>
            </a:r>
            <a:r>
              <a:rPr lang="ja-JP" altLang="en-US" sz="3100" dirty="0" smtClean="0">
                <a:latin typeface="ＭＳ 明朝" panose="02020609040205080304" pitchFamily="17" charset="-128"/>
                <a:ea typeface="ＭＳ 明朝" panose="02020609040205080304" pitchFamily="17" charset="-128"/>
              </a:rPr>
              <a:t>中に</a:t>
            </a:r>
            <a:r>
              <a:rPr lang="ja-JP" altLang="en-US" sz="3100" dirty="0">
                <a:latin typeface="ＭＳ 明朝" panose="02020609040205080304" pitchFamily="17" charset="-128"/>
                <a:ea typeface="ＭＳ 明朝" panose="02020609040205080304" pitchFamily="17" charset="-128"/>
              </a:rPr>
              <a:t>苦労</a:t>
            </a:r>
            <a:r>
              <a:rPr lang="ja-JP" altLang="en-US" sz="3100" dirty="0" smtClean="0">
                <a:latin typeface="ＭＳ 明朝" panose="02020609040205080304" pitchFamily="17" charset="-128"/>
                <a:ea typeface="ＭＳ 明朝" panose="02020609040205080304" pitchFamily="17" charset="-128"/>
              </a:rPr>
              <a:t>したところ</a:t>
            </a:r>
            <a:endParaRPr sz="3100" dirty="0">
              <a:latin typeface="ＭＳ 明朝" panose="02020609040205080304" pitchFamily="17" charset="-128"/>
              <a:ea typeface="ＭＳ 明朝" panose="02020609040205080304" pitchFamily="17" charset="-128"/>
            </a:endParaRPr>
          </a:p>
        </p:txBody>
      </p:sp>
      <p:sp>
        <p:nvSpPr>
          <p:cNvPr id="73" name="Google Shape;73;p16"/>
          <p:cNvSpPr txBox="1">
            <a:spLocks noGrp="1"/>
          </p:cNvSpPr>
          <p:nvPr>
            <p:ph type="body" idx="1"/>
          </p:nvPr>
        </p:nvSpPr>
        <p:spPr>
          <a:xfrm>
            <a:off x="356150" y="1438225"/>
            <a:ext cx="8520600" cy="765225"/>
          </a:xfrm>
          <a:prstGeom prst="rect">
            <a:avLst/>
          </a:prstGeom>
        </p:spPr>
        <p:txBody>
          <a:bodyPr spcFirstLastPara="1" wrap="square" lIns="91425" tIns="91425" rIns="91425" bIns="91425" anchor="t" anchorCtr="0">
            <a:normAutofit fontScale="25000" lnSpcReduction="20000"/>
          </a:bodyPr>
          <a:lstStyle/>
          <a:p>
            <a:pPr marL="0" indent="0">
              <a:lnSpc>
                <a:spcPct val="120000"/>
              </a:lnSpc>
              <a:spcAft>
                <a:spcPts val="1200"/>
              </a:spcAft>
              <a:buNone/>
            </a:pPr>
            <a:r>
              <a:rPr lang="ja-JP" altLang="en-US" sz="4800" b="1" dirty="0">
                <a:latin typeface="ＭＳ 明朝" panose="02020609040205080304" pitchFamily="17" charset="-128"/>
                <a:ea typeface="ＭＳ 明朝" panose="02020609040205080304" pitchFamily="17" charset="-128"/>
              </a:rPr>
              <a:t>製作時の苦労 </a:t>
            </a:r>
            <a:r>
              <a:rPr lang="en-US" altLang="ja-JP" sz="4800" b="1" dirty="0">
                <a:latin typeface="ＭＳ 明朝" panose="02020609040205080304" pitchFamily="17" charset="-128"/>
                <a:ea typeface="ＭＳ 明朝" panose="02020609040205080304" pitchFamily="17" charset="-128"/>
              </a:rPr>
              <a:t>:</a:t>
            </a:r>
            <a:r>
              <a:rPr lang="ja-JP" altLang="en-US" sz="4800" b="1" dirty="0">
                <a:latin typeface="ＭＳ 明朝" panose="02020609040205080304" pitchFamily="17" charset="-128"/>
                <a:ea typeface="ＭＳ 明朝" panose="02020609040205080304" pitchFamily="17" charset="-128"/>
              </a:rPr>
              <a:t> </a:t>
            </a:r>
            <a:r>
              <a:rPr lang="ja-JP" altLang="en-US" sz="4800" b="1" dirty="0">
                <a:solidFill>
                  <a:schemeClr val="accent4">
                    <a:lumMod val="50000"/>
                  </a:schemeClr>
                </a:solidFill>
                <a:latin typeface="ＭＳ 明朝" panose="02020609040205080304" pitchFamily="17" charset="-128"/>
                <a:ea typeface="ＭＳ 明朝" panose="02020609040205080304" pitchFamily="17" charset="-128"/>
              </a:rPr>
              <a:t>①敵クラスを基底クラスに</a:t>
            </a:r>
            <a:r>
              <a:rPr lang="ja-JP" altLang="en-US" sz="4800" b="1" dirty="0" smtClean="0">
                <a:solidFill>
                  <a:schemeClr val="accent4">
                    <a:lumMod val="50000"/>
                  </a:schemeClr>
                </a:solidFill>
                <a:latin typeface="ＭＳ 明朝" panose="02020609040205080304" pitchFamily="17" charset="-128"/>
                <a:ea typeface="ＭＳ 明朝" panose="02020609040205080304" pitchFamily="17" charset="-128"/>
              </a:rPr>
              <a:t>して敵</a:t>
            </a:r>
            <a:r>
              <a:rPr lang="ja-JP" altLang="en-US" sz="4800" b="1" dirty="0" smtClean="0">
                <a:solidFill>
                  <a:schemeClr val="accent4">
                    <a:lumMod val="50000"/>
                  </a:schemeClr>
                </a:solidFill>
                <a:latin typeface="ＭＳ 明朝" panose="02020609040205080304" pitchFamily="17" charset="-128"/>
                <a:ea typeface="ＭＳ 明朝" panose="02020609040205080304" pitchFamily="17" charset="-128"/>
              </a:rPr>
              <a:t>のパラメータファイルから</a:t>
            </a:r>
            <a:r>
              <a:rPr lang="ja-JP" altLang="en-US" sz="4800" b="1" dirty="0">
                <a:solidFill>
                  <a:schemeClr val="accent4">
                    <a:lumMod val="50000"/>
                  </a:schemeClr>
                </a:solidFill>
                <a:latin typeface="ＭＳ 明朝" panose="02020609040205080304" pitchFamily="17" charset="-128"/>
                <a:ea typeface="ＭＳ 明朝" panose="02020609040205080304" pitchFamily="17" charset="-128"/>
              </a:rPr>
              <a:t>取得</a:t>
            </a:r>
            <a:r>
              <a:rPr lang="ja-JP" altLang="en-US" sz="4800" b="1" dirty="0" smtClean="0">
                <a:solidFill>
                  <a:schemeClr val="accent4">
                    <a:lumMod val="50000"/>
                  </a:schemeClr>
                </a:solidFill>
                <a:latin typeface="ＭＳ 明朝" panose="02020609040205080304" pitchFamily="17" charset="-128"/>
                <a:ea typeface="ＭＳ 明朝" panose="02020609040205080304" pitchFamily="17" charset="-128"/>
              </a:rPr>
              <a:t>し複数</a:t>
            </a:r>
            <a:r>
              <a:rPr lang="ja-JP" altLang="en-US" sz="4800" b="1" dirty="0">
                <a:solidFill>
                  <a:schemeClr val="accent4">
                    <a:lumMod val="50000"/>
                  </a:schemeClr>
                </a:solidFill>
                <a:latin typeface="ＭＳ 明朝" panose="02020609040205080304" pitchFamily="17" charset="-128"/>
                <a:ea typeface="ＭＳ 明朝" panose="02020609040205080304" pitchFamily="17" charset="-128"/>
              </a:rPr>
              <a:t>出現できるようにする。</a:t>
            </a:r>
            <a:endParaRPr lang="en-US" altLang="ja-JP" sz="4800" b="1" dirty="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en-US" altLang="ja-JP" sz="4800" b="1" dirty="0">
                <a:latin typeface="ＭＳ 明朝" panose="02020609040205080304" pitchFamily="17" charset="-128"/>
                <a:ea typeface="ＭＳ 明朝" panose="02020609040205080304" pitchFamily="17" charset="-128"/>
              </a:rPr>
              <a:t>	 </a:t>
            </a:r>
            <a:r>
              <a:rPr lang="ja-JP" altLang="en-US" sz="4800" b="1" dirty="0">
                <a:latin typeface="ＭＳ 明朝" panose="02020609040205080304" pitchFamily="17" charset="-128"/>
                <a:ea typeface="ＭＳ 明朝" panose="02020609040205080304" pitchFamily="17" charset="-128"/>
              </a:rPr>
              <a:t>     </a:t>
            </a:r>
            <a:r>
              <a:rPr lang="ja-JP" altLang="en-US" sz="4800" b="1" dirty="0">
                <a:solidFill>
                  <a:schemeClr val="accent4">
                    <a:lumMod val="50000"/>
                  </a:schemeClr>
                </a:solidFill>
                <a:latin typeface="ＭＳ 明朝" panose="02020609040205080304" pitchFamily="17" charset="-128"/>
                <a:ea typeface="ＭＳ 明朝" panose="02020609040205080304" pitchFamily="17" charset="-128"/>
              </a:rPr>
              <a:t>②プレイヤ、敵等々に設定する</a:t>
            </a:r>
            <a:r>
              <a:rPr lang="ja-JP" altLang="en-US" sz="4800" b="1" dirty="0" smtClean="0">
                <a:solidFill>
                  <a:schemeClr val="accent4">
                    <a:lumMod val="50000"/>
                  </a:schemeClr>
                </a:solidFill>
                <a:latin typeface="ＭＳ 明朝" panose="02020609040205080304" pitchFamily="17" charset="-128"/>
                <a:ea typeface="ＭＳ 明朝" panose="02020609040205080304" pitchFamily="17" charset="-128"/>
              </a:rPr>
              <a:t>データベースを</a:t>
            </a:r>
            <a:r>
              <a:rPr lang="ja-JP" altLang="en-US" sz="4800" b="1" dirty="0">
                <a:solidFill>
                  <a:schemeClr val="accent4">
                    <a:lumMod val="50000"/>
                  </a:schemeClr>
                </a:solidFill>
                <a:latin typeface="ＭＳ 明朝" panose="02020609040205080304" pitchFamily="17" charset="-128"/>
                <a:ea typeface="ＭＳ 明朝" panose="02020609040205080304" pitchFamily="17" charset="-128"/>
              </a:rPr>
              <a:t>読み取るクラスを作る</a:t>
            </a:r>
            <a:r>
              <a:rPr lang="ja-JP" altLang="en-US" sz="4800" dirty="0" smtClean="0">
                <a:solidFill>
                  <a:schemeClr val="accent4">
                    <a:lumMod val="50000"/>
                  </a:schemeClr>
                </a:solidFill>
                <a:latin typeface="ＭＳ 明朝" panose="02020609040205080304" pitchFamily="17" charset="-128"/>
                <a:ea typeface="ＭＳ 明朝" panose="02020609040205080304" pitchFamily="17" charset="-128"/>
              </a:rPr>
              <a:t>　</a:t>
            </a:r>
            <a:endParaRPr lang="en-US" altLang="ja-JP" sz="4800" dirty="0">
              <a:solidFill>
                <a:schemeClr val="accent4">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1200"/>
              </a:spcAft>
              <a:buNone/>
            </a:pPr>
            <a:endParaRPr lang="en-US" dirty="0"/>
          </a:p>
        </p:txBody>
      </p:sp>
      <p:pic>
        <p:nvPicPr>
          <p:cNvPr id="1026" name="Picture 2" descr="ピカチュウ｜ポケモンずかん"/>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56475" y="3378200"/>
            <a:ext cx="1479549" cy="1479550"/>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p:cNvSpPr txBox="1"/>
          <p:nvPr/>
        </p:nvSpPr>
        <p:spPr>
          <a:xfrm>
            <a:off x="5640261" y="3114984"/>
            <a:ext cx="1466850" cy="307777"/>
          </a:xfrm>
          <a:prstGeom prst="rect">
            <a:avLst/>
          </a:prstGeom>
          <a:noFill/>
        </p:spPr>
        <p:txBody>
          <a:bodyPr wrap="square" rtlCol="0">
            <a:spAutoFit/>
          </a:bodyPr>
          <a:lstStyle/>
          <a:p>
            <a:r>
              <a:rPr kumimoji="1" lang="ja-JP" altLang="en-US" dirty="0" smtClean="0"/>
              <a:t>一般ピカチュウ</a:t>
            </a:r>
            <a:endParaRPr kumimoji="1" lang="ja-JP" altLang="en-US" dirty="0"/>
          </a:p>
        </p:txBody>
      </p:sp>
      <p:pic>
        <p:nvPicPr>
          <p:cNvPr id="6" name="Picture 2" descr="ピカチュウ｜ポケモンずかん"/>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2962" y="3421526"/>
            <a:ext cx="1479549" cy="1479550"/>
          </a:xfrm>
          <a:prstGeom prst="rect">
            <a:avLst/>
          </a:prstGeom>
          <a:noFill/>
          <a:extLst>
            <a:ext uri="{909E8E84-426E-40DD-AFC4-6F175D3DCCD1}">
              <a14:hiddenFill xmlns:a14="http://schemas.microsoft.com/office/drawing/2010/main">
                <a:solidFill>
                  <a:srgbClr val="FFFFFF"/>
                </a:solidFill>
              </a14:hiddenFill>
            </a:ext>
          </a:extLst>
        </p:spPr>
      </p:pic>
      <p:sp>
        <p:nvSpPr>
          <p:cNvPr id="7" name="テキスト ボックス 6"/>
          <p:cNvSpPr txBox="1"/>
          <p:nvPr/>
        </p:nvSpPr>
        <p:spPr>
          <a:xfrm>
            <a:off x="7258050" y="3098800"/>
            <a:ext cx="1447800" cy="307777"/>
          </a:xfrm>
          <a:prstGeom prst="rect">
            <a:avLst/>
          </a:prstGeom>
          <a:noFill/>
        </p:spPr>
        <p:txBody>
          <a:bodyPr wrap="square" rtlCol="0">
            <a:spAutoFit/>
          </a:bodyPr>
          <a:lstStyle/>
          <a:p>
            <a:r>
              <a:rPr kumimoji="1" lang="ja-JP" altLang="en-US" dirty="0" smtClean="0"/>
              <a:t>天才ピカチュウ</a:t>
            </a:r>
            <a:endParaRPr kumimoji="1" lang="ja-JP" altLang="en-US" dirty="0"/>
          </a:p>
        </p:txBody>
      </p:sp>
      <p:sp>
        <p:nvSpPr>
          <p:cNvPr id="3" name="テキスト ボックス 2"/>
          <p:cNvSpPr txBox="1"/>
          <p:nvPr/>
        </p:nvSpPr>
        <p:spPr>
          <a:xfrm>
            <a:off x="273049" y="3695700"/>
            <a:ext cx="5884989" cy="1138773"/>
          </a:xfrm>
          <a:prstGeom prst="rect">
            <a:avLst/>
          </a:prstGeom>
          <a:noFill/>
        </p:spPr>
        <p:txBody>
          <a:bodyPr wrap="square" rtlCol="0">
            <a:spAutoFit/>
          </a:bodyPr>
          <a:lstStyle/>
          <a:p>
            <a:r>
              <a:rPr kumimoji="1" lang="ja-JP" altLang="en-US" sz="1200" b="1" kern="1200" dirty="0">
                <a:solidFill>
                  <a:schemeClr val="tx1"/>
                </a:solidFill>
                <a:latin typeface="ＭＳ 明朝" panose="02020609040205080304" pitchFamily="17" charset="-128"/>
                <a:ea typeface="ＭＳ 明朝" panose="02020609040205080304" pitchFamily="17" charset="-128"/>
                <a:cs typeface="+mn-cs"/>
              </a:rPr>
              <a:t>ざっくり説明すると</a:t>
            </a:r>
            <a:endParaRPr kumimoji="1" lang="en-US" altLang="ja-JP" sz="1200" b="1" kern="1200" dirty="0">
              <a:solidFill>
                <a:schemeClr val="tx1"/>
              </a:solidFill>
              <a:latin typeface="ＭＳ 明朝" panose="02020609040205080304" pitchFamily="17" charset="-128"/>
              <a:ea typeface="ＭＳ 明朝" panose="02020609040205080304" pitchFamily="17" charset="-128"/>
              <a:cs typeface="+mn-cs"/>
            </a:endParaRPr>
          </a:p>
          <a:p>
            <a:endParaRPr kumimoji="1" lang="en-US" altLang="ja-JP" dirty="0" smtClean="0"/>
          </a:p>
          <a:p>
            <a:r>
              <a:rPr kumimoji="1" lang="ja-JP" altLang="en-US" b="1" dirty="0" smtClean="0">
                <a:solidFill>
                  <a:schemeClr val="tx1">
                    <a:lumMod val="75000"/>
                    <a:lumOff val="25000"/>
                  </a:schemeClr>
                </a:solidFill>
              </a:rPr>
              <a:t>・ピカチュウの基本的なこと</a:t>
            </a:r>
            <a:r>
              <a:rPr kumimoji="1" lang="en-US" altLang="ja-JP" b="1" dirty="0" smtClean="0">
                <a:solidFill>
                  <a:schemeClr val="tx1">
                    <a:lumMod val="75000"/>
                    <a:lumOff val="25000"/>
                  </a:schemeClr>
                </a:solidFill>
              </a:rPr>
              <a:t>(</a:t>
            </a:r>
            <a:r>
              <a:rPr kumimoji="1" lang="ja-JP" altLang="en-US" b="1" dirty="0" smtClean="0">
                <a:solidFill>
                  <a:schemeClr val="tx1">
                    <a:lumMod val="75000"/>
                    <a:lumOff val="25000"/>
                  </a:schemeClr>
                </a:solidFill>
              </a:rPr>
              <a:t>姿、行動など</a:t>
            </a:r>
            <a:r>
              <a:rPr kumimoji="1" lang="en-US" altLang="ja-JP" b="1" dirty="0" smtClean="0">
                <a:solidFill>
                  <a:schemeClr val="tx1">
                    <a:lumMod val="75000"/>
                    <a:lumOff val="25000"/>
                  </a:schemeClr>
                </a:solidFill>
              </a:rPr>
              <a:t>)</a:t>
            </a:r>
            <a:r>
              <a:rPr kumimoji="1" lang="ja-JP" altLang="en-US" b="1" dirty="0" smtClean="0">
                <a:solidFill>
                  <a:schemeClr val="tx1">
                    <a:lumMod val="75000"/>
                    <a:lumOff val="25000"/>
                  </a:schemeClr>
                </a:solidFill>
              </a:rPr>
              <a:t>が基底クラス</a:t>
            </a:r>
            <a:endParaRPr kumimoji="1" lang="en-US" altLang="ja-JP" b="1" dirty="0" smtClean="0">
              <a:solidFill>
                <a:schemeClr val="tx1">
                  <a:lumMod val="75000"/>
                  <a:lumOff val="25000"/>
                </a:schemeClr>
              </a:solidFill>
            </a:endParaRPr>
          </a:p>
          <a:p>
            <a:endParaRPr kumimoji="1" lang="en-US" altLang="ja-JP" dirty="0" smtClean="0"/>
          </a:p>
          <a:p>
            <a:r>
              <a:rPr kumimoji="1" lang="ja-JP" altLang="en-US" b="1" dirty="0" smtClean="0">
                <a:solidFill>
                  <a:schemeClr val="tx1">
                    <a:lumMod val="75000"/>
                    <a:lumOff val="25000"/>
                  </a:schemeClr>
                </a:solidFill>
              </a:rPr>
              <a:t>・ピカチュウの特徴の違い</a:t>
            </a:r>
            <a:r>
              <a:rPr kumimoji="1" lang="en-US" altLang="ja-JP" b="1" dirty="0" smtClean="0">
                <a:solidFill>
                  <a:schemeClr val="tx1">
                    <a:lumMod val="75000"/>
                    <a:lumOff val="25000"/>
                  </a:schemeClr>
                </a:solidFill>
              </a:rPr>
              <a:t>(</a:t>
            </a:r>
            <a:r>
              <a:rPr kumimoji="1" lang="ja-JP" altLang="en-US" b="1" dirty="0" smtClean="0">
                <a:solidFill>
                  <a:schemeClr val="tx1">
                    <a:lumMod val="75000"/>
                    <a:lumOff val="25000"/>
                  </a:schemeClr>
                </a:solidFill>
              </a:rPr>
              <a:t>強さなど</a:t>
            </a:r>
            <a:r>
              <a:rPr kumimoji="1" lang="en-US" altLang="ja-JP" b="1" dirty="0" smtClean="0">
                <a:solidFill>
                  <a:schemeClr val="tx1">
                    <a:lumMod val="75000"/>
                    <a:lumOff val="25000"/>
                  </a:schemeClr>
                </a:solidFill>
              </a:rPr>
              <a:t>)</a:t>
            </a:r>
            <a:r>
              <a:rPr kumimoji="1" lang="ja-JP" altLang="en-US" b="1" dirty="0" smtClean="0">
                <a:solidFill>
                  <a:schemeClr val="tx1">
                    <a:lumMod val="75000"/>
                    <a:lumOff val="25000"/>
                  </a:schemeClr>
                </a:solidFill>
              </a:rPr>
              <a:t>保存するの</a:t>
            </a:r>
            <a:r>
              <a:rPr kumimoji="1" lang="ja-JP" altLang="en-US" b="1" dirty="0" smtClean="0">
                <a:solidFill>
                  <a:schemeClr val="tx1">
                    <a:lumMod val="75000"/>
                    <a:lumOff val="25000"/>
                  </a:schemeClr>
                </a:solidFill>
              </a:rPr>
              <a:t>がパラメータファイル</a:t>
            </a:r>
            <a:endParaRPr kumimoji="1" lang="en-US" altLang="ja-JP" b="1" dirty="0">
              <a:solidFill>
                <a:schemeClr val="tx1">
                  <a:lumMod val="75000"/>
                  <a:lumOff val="25000"/>
                </a:schemeClr>
              </a:solidFill>
            </a:endParaRPr>
          </a:p>
        </p:txBody>
      </p:sp>
    </p:spTree>
    <p:extLst>
      <p:ext uri="{BB962C8B-B14F-4D97-AF65-F5344CB8AC3E}">
        <p14:creationId xmlns:p14="http://schemas.microsoft.com/office/powerpoint/2010/main" val="40805812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7092" y="1187361"/>
            <a:ext cx="6381703" cy="3591997"/>
          </a:xfrm>
          <a:prstGeom prst="rect">
            <a:avLst/>
          </a:prstGeom>
        </p:spPr>
      </p:pic>
      <p:sp>
        <p:nvSpPr>
          <p:cNvPr id="5"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latin typeface="ＭＳ 明朝" panose="02020609040205080304" pitchFamily="17" charset="-128"/>
                <a:ea typeface="ＭＳ 明朝" panose="02020609040205080304" pitchFamily="17" charset="-128"/>
              </a:rPr>
              <a:t>７</a:t>
            </a:r>
            <a:r>
              <a:rPr lang="ja" dirty="0" smtClean="0">
                <a:latin typeface="ＭＳ 明朝" panose="02020609040205080304" pitchFamily="17" charset="-128"/>
                <a:ea typeface="ＭＳ 明朝" panose="02020609040205080304" pitchFamily="17" charset="-128"/>
              </a:rPr>
              <a:t>．</a:t>
            </a:r>
            <a:r>
              <a:rPr lang="ja-JP" altLang="en-US" sz="3100" dirty="0" smtClean="0">
                <a:latin typeface="ＭＳ 明朝" panose="02020609040205080304" pitchFamily="17" charset="-128"/>
                <a:ea typeface="ＭＳ 明朝" panose="02020609040205080304" pitchFamily="17" charset="-128"/>
              </a:rPr>
              <a:t>実際</a:t>
            </a:r>
            <a:r>
              <a:rPr lang="ja-JP" altLang="en-US" sz="3100" dirty="0" smtClean="0">
                <a:latin typeface="ＭＳ 明朝" panose="02020609040205080304" pitchFamily="17" charset="-128"/>
                <a:ea typeface="ＭＳ 明朝" panose="02020609040205080304" pitchFamily="17" charset="-128"/>
              </a:rPr>
              <a:t>のパラメータファイル </a:t>
            </a:r>
            <a:r>
              <a:rPr lang="en-US" altLang="ja-JP" sz="3100" dirty="0" smtClean="0">
                <a:latin typeface="ＭＳ 明朝" panose="02020609040205080304" pitchFamily="17" charset="-128"/>
                <a:ea typeface="ＭＳ 明朝" panose="02020609040205080304" pitchFamily="17" charset="-128"/>
              </a:rPr>
              <a:t>(</a:t>
            </a:r>
            <a:r>
              <a:rPr lang="ja-JP" altLang="en-US" sz="3100" dirty="0" smtClean="0">
                <a:latin typeface="ＭＳ 明朝" panose="02020609040205080304" pitchFamily="17" charset="-128"/>
                <a:ea typeface="ＭＳ 明朝" panose="02020609040205080304" pitchFamily="17" charset="-128"/>
              </a:rPr>
              <a:t>データテーブル</a:t>
            </a:r>
            <a:r>
              <a:rPr lang="en-US" altLang="ja-JP" sz="3100" dirty="0" smtClean="0">
                <a:latin typeface="ＭＳ 明朝" panose="02020609040205080304" pitchFamily="17" charset="-128"/>
                <a:ea typeface="ＭＳ 明朝" panose="02020609040205080304" pitchFamily="17" charset="-128"/>
              </a:rPr>
              <a:t>)</a:t>
            </a:r>
            <a:endParaRPr sz="1800" dirty="0">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8982800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JP" altLang="en-US" dirty="0" smtClean="0">
                <a:latin typeface="ＭＳ 明朝" panose="02020609040205080304" pitchFamily="17" charset="-128"/>
                <a:ea typeface="ＭＳ 明朝" panose="02020609040205080304" pitchFamily="17" charset="-128"/>
              </a:rPr>
              <a:t>８</a:t>
            </a:r>
            <a:r>
              <a:rPr lang="ja" dirty="0" smtClean="0">
                <a:latin typeface="ＭＳ 明朝" panose="02020609040205080304" pitchFamily="17" charset="-128"/>
                <a:ea typeface="ＭＳ 明朝" panose="02020609040205080304" pitchFamily="17" charset="-128"/>
              </a:rPr>
              <a:t>．</a:t>
            </a:r>
            <a:r>
              <a:rPr lang="ja-JP" altLang="en-US" sz="3100" dirty="0" smtClean="0">
                <a:latin typeface="ＭＳ 明朝" panose="02020609040205080304" pitchFamily="17" charset="-128"/>
                <a:ea typeface="ＭＳ 明朝" panose="02020609040205080304" pitchFamily="17" charset="-128"/>
              </a:rPr>
              <a:t>制作中に意識して気を付けたところ</a:t>
            </a:r>
            <a:endParaRPr sz="2000" dirty="0">
              <a:latin typeface="ＭＳ 明朝" panose="02020609040205080304" pitchFamily="17" charset="-128"/>
              <a:ea typeface="ＭＳ 明朝" panose="02020609040205080304" pitchFamily="17" charset="-128"/>
            </a:endParaRPr>
          </a:p>
        </p:txBody>
      </p:sp>
      <p:sp>
        <p:nvSpPr>
          <p:cNvPr id="73" name="Google Shape;73;p16"/>
          <p:cNvSpPr txBox="1">
            <a:spLocks noGrp="1"/>
          </p:cNvSpPr>
          <p:nvPr>
            <p:ph type="body" idx="1"/>
          </p:nvPr>
        </p:nvSpPr>
        <p:spPr>
          <a:xfrm>
            <a:off x="368850" y="1419175"/>
            <a:ext cx="8520600" cy="116527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ja-JP" altLang="en-US" sz="1200" b="1" dirty="0" smtClean="0">
                <a:latin typeface="ＭＳ 明朝" panose="02020609040205080304" pitchFamily="17" charset="-128"/>
                <a:ea typeface="ＭＳ 明朝" panose="02020609040205080304" pitchFamily="17" charset="-128"/>
              </a:rPr>
              <a:t>意識して気を付けたところ</a:t>
            </a:r>
            <a:r>
              <a:rPr lang="ja-JP" altLang="en-US" sz="1200" dirty="0" smtClean="0">
                <a:latin typeface="ＭＳ 明朝" panose="02020609040205080304" pitchFamily="17" charset="-128"/>
                <a:ea typeface="ＭＳ 明朝" panose="02020609040205080304" pitchFamily="17" charset="-128"/>
              </a:rPr>
              <a:t> </a:t>
            </a:r>
            <a:r>
              <a:rPr lang="en-US" altLang="ja-JP" sz="1200" dirty="0" smtClean="0">
                <a:latin typeface="ＭＳ 明朝" panose="02020609040205080304" pitchFamily="17" charset="-128"/>
                <a:ea typeface="ＭＳ 明朝" panose="02020609040205080304" pitchFamily="17" charset="-128"/>
              </a:rPr>
              <a:t>: </a:t>
            </a: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①ソースが何をしているかの説明するテキストを書く</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1200"/>
              </a:spcAft>
              <a:buNone/>
            </a:pPr>
            <a:r>
              <a:rPr lang="en-US" altLang="ja-JP" sz="1200" dirty="0" smtClean="0">
                <a:latin typeface="ＭＳ 明朝" panose="02020609040205080304" pitchFamily="17" charset="-128"/>
                <a:ea typeface="ＭＳ 明朝" panose="02020609040205080304" pitchFamily="17" charset="-128"/>
              </a:rPr>
              <a:t>                </a:t>
            </a:r>
            <a:r>
              <a:rPr lang="en-US" altLang="ja-JP" sz="1200" dirty="0">
                <a:latin typeface="ＭＳ 明朝" panose="02020609040205080304" pitchFamily="17" charset="-128"/>
                <a:ea typeface="ＭＳ 明朝" panose="02020609040205080304" pitchFamily="17" charset="-128"/>
              </a:rPr>
              <a:t>	</a:t>
            </a:r>
            <a:r>
              <a:rPr lang="ja-JP" altLang="en-US" sz="1200" dirty="0">
                <a:latin typeface="ＭＳ 明朝" panose="02020609040205080304" pitchFamily="17" charset="-128"/>
                <a:ea typeface="ＭＳ 明朝" panose="02020609040205080304" pitchFamily="17" charset="-128"/>
              </a:rPr>
              <a:t> </a:t>
            </a:r>
            <a:r>
              <a:rPr lang="en-US" altLang="ja-JP" sz="1200" dirty="0" smtClean="0">
                <a:latin typeface="ＭＳ 明朝" panose="02020609040205080304" pitchFamily="17" charset="-128"/>
                <a:ea typeface="ＭＳ 明朝" panose="02020609040205080304" pitchFamily="17" charset="-128"/>
              </a:rPr>
              <a:t>	</a:t>
            </a: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②数値をソースに直接設定しない</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1200"/>
              </a:spcAft>
              <a:buNone/>
            </a:pPr>
            <a:r>
              <a:rPr lang="en-US" altLang="ja-JP" sz="1200" b="1" dirty="0">
                <a:solidFill>
                  <a:schemeClr val="accent4">
                    <a:lumMod val="50000"/>
                  </a:schemeClr>
                </a:solidFill>
                <a:latin typeface="ＭＳ 明朝" panose="02020609040205080304" pitchFamily="17" charset="-128"/>
                <a:ea typeface="ＭＳ 明朝" panose="02020609040205080304" pitchFamily="17" charset="-128"/>
              </a:rPr>
              <a:t>	</a:t>
            </a:r>
            <a:r>
              <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rPr>
              <a:t>		</a:t>
            </a: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③関数名を分かりやすくする</a:t>
            </a:r>
          </a:p>
        </p:txBody>
      </p:sp>
      <p:sp>
        <p:nvSpPr>
          <p:cNvPr id="6" name="テキスト ボックス 5"/>
          <p:cNvSpPr txBox="1"/>
          <p:nvPr/>
        </p:nvSpPr>
        <p:spPr>
          <a:xfrm>
            <a:off x="356836" y="2525558"/>
            <a:ext cx="8540750" cy="2292935"/>
          </a:xfrm>
          <a:prstGeom prst="rect">
            <a:avLst/>
          </a:prstGeom>
          <a:noFill/>
        </p:spPr>
        <p:txBody>
          <a:bodyPr wrap="square" rtlCol="0">
            <a:spAutoFit/>
          </a:bodyPr>
          <a:lstStyle/>
          <a:p>
            <a:r>
              <a:rPr kumimoji="1" lang="ja-JP" altLang="en-US" sz="1100" b="1" dirty="0" smtClean="0">
                <a:latin typeface="ＭＳ 明朝" panose="02020609040205080304" pitchFamily="17" charset="-128"/>
                <a:ea typeface="ＭＳ 明朝" panose="02020609040205080304" pitchFamily="17" charset="-128"/>
              </a:rPr>
              <a:t>なぜそう考えて制作していたか説明すると</a:t>
            </a:r>
            <a:endParaRPr kumimoji="1" lang="en-US" altLang="ja-JP" sz="1100" b="1" dirty="0" smtClean="0">
              <a:latin typeface="ＭＳ 明朝" panose="02020609040205080304" pitchFamily="17" charset="-128"/>
              <a:ea typeface="ＭＳ 明朝" panose="02020609040205080304" pitchFamily="17" charset="-128"/>
            </a:endParaRPr>
          </a:p>
          <a:p>
            <a:endParaRPr kumimoji="1" lang="en-US" altLang="ja-JP" sz="1100" dirty="0" smtClean="0"/>
          </a:p>
          <a:p>
            <a:r>
              <a:rPr kumimoji="1" lang="ja-JP" altLang="en-US" sz="1100" b="1" dirty="0" smtClean="0">
                <a:solidFill>
                  <a:schemeClr val="accent4">
                    <a:lumMod val="50000"/>
                  </a:schemeClr>
                </a:solidFill>
              </a:rPr>
              <a:t>・①ソースで何をしているのかを説明するテキストを書かない場合起こる問題点</a:t>
            </a:r>
            <a:endParaRPr kumimoji="1" lang="en-US" altLang="ja-JP" sz="1100" b="1" dirty="0" smtClean="0">
              <a:solidFill>
                <a:schemeClr val="accent4">
                  <a:lumMod val="50000"/>
                </a:schemeClr>
              </a:solidFill>
            </a:endParaRPr>
          </a:p>
          <a:p>
            <a:endParaRPr kumimoji="1" lang="en-US" altLang="ja-JP" sz="1100" dirty="0" smtClean="0"/>
          </a:p>
          <a:p>
            <a:r>
              <a:rPr kumimoji="1" lang="ja-JP" altLang="en-US" sz="1100" dirty="0"/>
              <a:t>　</a:t>
            </a:r>
            <a:r>
              <a:rPr kumimoji="1" lang="ja-JP" altLang="en-US" sz="1100" dirty="0" smtClean="0">
                <a:solidFill>
                  <a:schemeClr val="tx1">
                    <a:lumMod val="75000"/>
                    <a:lumOff val="25000"/>
                  </a:schemeClr>
                </a:solidFill>
              </a:rPr>
              <a:t>問題点</a:t>
            </a:r>
            <a:r>
              <a:rPr kumimoji="1" lang="en-US" altLang="ja-JP" sz="1100" dirty="0" smtClean="0">
                <a:solidFill>
                  <a:schemeClr val="tx1">
                    <a:lumMod val="75000"/>
                    <a:lumOff val="25000"/>
                  </a:schemeClr>
                </a:solidFill>
              </a:rPr>
              <a:t>:</a:t>
            </a:r>
            <a:r>
              <a:rPr kumimoji="1" lang="ja-JP" altLang="en-US" sz="1100" dirty="0" smtClean="0">
                <a:solidFill>
                  <a:schemeClr val="tx1">
                    <a:lumMod val="75000"/>
                    <a:lumOff val="25000"/>
                  </a:schemeClr>
                </a:solidFill>
              </a:rPr>
              <a:t>　プログラマが見ても理解するのに時間が掛かるものになる。プログラマ以外は、もっと時間が掛かる。</a:t>
            </a:r>
            <a:endParaRPr kumimoji="1" lang="en-US" altLang="ja-JP" sz="1100" dirty="0" smtClean="0">
              <a:solidFill>
                <a:schemeClr val="tx1">
                  <a:lumMod val="75000"/>
                  <a:lumOff val="25000"/>
                </a:schemeClr>
              </a:solidFill>
            </a:endParaRPr>
          </a:p>
          <a:p>
            <a:endParaRPr kumimoji="1" lang="en-US" altLang="ja-JP" sz="1100" dirty="0" smtClean="0"/>
          </a:p>
          <a:p>
            <a:r>
              <a:rPr kumimoji="1" lang="ja-JP" altLang="en-US" sz="1100" b="1" dirty="0" smtClean="0">
                <a:solidFill>
                  <a:schemeClr val="accent4">
                    <a:lumMod val="50000"/>
                  </a:schemeClr>
                </a:solidFill>
              </a:rPr>
              <a:t>・②数値</a:t>
            </a:r>
            <a:r>
              <a:rPr kumimoji="1" lang="ja-JP" altLang="en-US" sz="1100" b="1" dirty="0">
                <a:solidFill>
                  <a:schemeClr val="accent4">
                    <a:lumMod val="50000"/>
                  </a:schemeClr>
                </a:solidFill>
              </a:rPr>
              <a:t>を</a:t>
            </a:r>
            <a:r>
              <a:rPr kumimoji="1" lang="ja-JP" altLang="en-US" sz="1100" b="1" dirty="0">
                <a:solidFill>
                  <a:schemeClr val="accent4">
                    <a:lumMod val="50000"/>
                  </a:schemeClr>
                </a:solidFill>
                <a:latin typeface="Arial" panose="020B0604020202020204" pitchFamily="34" charset="0"/>
                <a:cs typeface="Arial" panose="020B0604020202020204" pitchFamily="34" charset="0"/>
              </a:rPr>
              <a:t>ソース</a:t>
            </a:r>
            <a:r>
              <a:rPr kumimoji="1" lang="ja-JP" altLang="en-US" sz="1100" b="1" dirty="0">
                <a:solidFill>
                  <a:schemeClr val="accent4">
                    <a:lumMod val="50000"/>
                  </a:schemeClr>
                </a:solidFill>
              </a:rPr>
              <a:t>に直接</a:t>
            </a:r>
            <a:r>
              <a:rPr kumimoji="1" lang="ja-JP" altLang="en-US" sz="1100" b="1" dirty="0" smtClean="0">
                <a:solidFill>
                  <a:schemeClr val="accent4">
                    <a:lumMod val="50000"/>
                  </a:schemeClr>
                </a:solidFill>
              </a:rPr>
              <a:t>設定</a:t>
            </a:r>
            <a:r>
              <a:rPr kumimoji="1" lang="ja-JP" altLang="en-US" sz="1100" b="1" dirty="0">
                <a:solidFill>
                  <a:schemeClr val="accent4">
                    <a:lumMod val="50000"/>
                  </a:schemeClr>
                </a:solidFill>
              </a:rPr>
              <a:t>すること</a:t>
            </a:r>
            <a:r>
              <a:rPr kumimoji="1" lang="ja-JP" altLang="en-US" sz="1100" b="1" dirty="0" smtClean="0">
                <a:solidFill>
                  <a:schemeClr val="accent4">
                    <a:lumMod val="50000"/>
                  </a:schemeClr>
                </a:solidFill>
              </a:rPr>
              <a:t>で起こる問題点</a:t>
            </a:r>
            <a:endParaRPr kumimoji="1" lang="en-US" altLang="ja-JP" sz="1100" b="1" dirty="0" smtClean="0">
              <a:solidFill>
                <a:schemeClr val="accent4">
                  <a:lumMod val="50000"/>
                </a:schemeClr>
              </a:solidFill>
            </a:endParaRPr>
          </a:p>
          <a:p>
            <a:endParaRPr kumimoji="1" lang="en-US" altLang="ja-JP" sz="1100" dirty="0" smtClean="0"/>
          </a:p>
          <a:p>
            <a:r>
              <a:rPr lang="ja-JP" altLang="en-US" sz="1100" dirty="0">
                <a:solidFill>
                  <a:schemeClr val="tx1">
                    <a:lumMod val="75000"/>
                    <a:lumOff val="25000"/>
                  </a:schemeClr>
                </a:solidFill>
                <a:latin typeface="Arial" panose="020B0604020202020204" pitchFamily="34" charset="0"/>
                <a:cs typeface="Arial" panose="020B0604020202020204" pitchFamily="34" charset="0"/>
              </a:rPr>
              <a:t>　</a:t>
            </a:r>
            <a:r>
              <a:rPr lang="ja-JP" altLang="en-US" sz="1100" dirty="0" smtClean="0">
                <a:solidFill>
                  <a:schemeClr val="tx1">
                    <a:lumMod val="75000"/>
                    <a:lumOff val="25000"/>
                  </a:schemeClr>
                </a:solidFill>
                <a:latin typeface="Arial" panose="020B0604020202020204" pitchFamily="34" charset="0"/>
                <a:cs typeface="Arial" panose="020B0604020202020204" pitchFamily="34" charset="0"/>
              </a:rPr>
              <a:t>問題点</a:t>
            </a:r>
            <a:r>
              <a:rPr lang="en-US" altLang="ja-JP" sz="1100" dirty="0" smtClean="0">
                <a:solidFill>
                  <a:schemeClr val="tx1">
                    <a:lumMod val="75000"/>
                    <a:lumOff val="25000"/>
                  </a:schemeClr>
                </a:solidFill>
                <a:latin typeface="Arial" panose="020B0604020202020204" pitchFamily="34" charset="0"/>
                <a:cs typeface="Arial" panose="020B0604020202020204" pitchFamily="34" charset="0"/>
              </a:rPr>
              <a:t>:</a:t>
            </a:r>
            <a:r>
              <a:rPr lang="ja-JP" altLang="en-US" sz="1100" dirty="0">
                <a:solidFill>
                  <a:schemeClr val="tx1">
                    <a:lumMod val="75000"/>
                    <a:lumOff val="25000"/>
                  </a:schemeClr>
                </a:solidFill>
                <a:latin typeface="Arial" panose="020B0604020202020204" pitchFamily="34" charset="0"/>
                <a:cs typeface="Arial" panose="020B0604020202020204" pitchFamily="34" charset="0"/>
              </a:rPr>
              <a:t>　</a:t>
            </a:r>
            <a:r>
              <a:rPr lang="ja-JP" altLang="en-US" sz="1100" dirty="0" smtClean="0">
                <a:solidFill>
                  <a:schemeClr val="tx1">
                    <a:lumMod val="75000"/>
                    <a:lumOff val="25000"/>
                  </a:schemeClr>
                </a:solidFill>
                <a:latin typeface="Arial" panose="020B0604020202020204" pitchFamily="34" charset="0"/>
                <a:cs typeface="Arial" panose="020B0604020202020204" pitchFamily="34" charset="0"/>
              </a:rPr>
              <a:t>重大なエラーや見落としにつながる、</a:t>
            </a:r>
            <a:r>
              <a:rPr lang="ja-JP" altLang="en-US" sz="1100" dirty="0">
                <a:solidFill>
                  <a:schemeClr val="tx1">
                    <a:lumMod val="75000"/>
                    <a:lumOff val="25000"/>
                  </a:schemeClr>
                </a:solidFill>
                <a:latin typeface="Arial" panose="020B0604020202020204" pitchFamily="34" charset="0"/>
                <a:cs typeface="Arial" panose="020B0604020202020204" pitchFamily="34" charset="0"/>
              </a:rPr>
              <a:t>メンテナンス性が悪いプログラムに</a:t>
            </a:r>
            <a:r>
              <a:rPr lang="ja-JP" altLang="en-US" sz="1100" dirty="0" smtClean="0">
                <a:solidFill>
                  <a:schemeClr val="tx1">
                    <a:lumMod val="75000"/>
                    <a:lumOff val="25000"/>
                  </a:schemeClr>
                </a:solidFill>
                <a:latin typeface="Arial" panose="020B0604020202020204" pitchFamily="34" charset="0"/>
                <a:cs typeface="Arial" panose="020B0604020202020204" pitchFamily="34" charset="0"/>
              </a:rPr>
              <a:t>なる。</a:t>
            </a:r>
            <a:endParaRPr lang="en-US" altLang="ja-JP" sz="1100" dirty="0" smtClean="0">
              <a:solidFill>
                <a:schemeClr val="tx1">
                  <a:lumMod val="75000"/>
                  <a:lumOff val="25000"/>
                </a:schemeClr>
              </a:solidFill>
              <a:latin typeface="Arial" panose="020B0604020202020204" pitchFamily="34" charset="0"/>
              <a:cs typeface="Arial" panose="020B0604020202020204" pitchFamily="34" charset="0"/>
            </a:endParaRPr>
          </a:p>
          <a:p>
            <a:endParaRPr lang="en-US" altLang="ja-JP" sz="1100" dirty="0">
              <a:solidFill>
                <a:schemeClr val="tx1">
                  <a:lumMod val="75000"/>
                  <a:lumOff val="25000"/>
                </a:schemeClr>
              </a:solidFill>
              <a:latin typeface="Arial" panose="020B0604020202020204" pitchFamily="34" charset="0"/>
              <a:cs typeface="Arial" panose="020B0604020202020204" pitchFamily="34" charset="0"/>
            </a:endParaRPr>
          </a:p>
          <a:p>
            <a:r>
              <a:rPr kumimoji="1" lang="ja-JP" altLang="en-US" sz="1100" b="1" dirty="0" smtClean="0">
                <a:solidFill>
                  <a:schemeClr val="accent4">
                    <a:lumMod val="50000"/>
                  </a:schemeClr>
                </a:solidFill>
              </a:rPr>
              <a:t>・③関数名を分かりやすくしない場合に起こる</a:t>
            </a:r>
            <a:r>
              <a:rPr kumimoji="1" lang="ja-JP" altLang="en-US" sz="1100" b="1" dirty="0">
                <a:solidFill>
                  <a:schemeClr val="accent4">
                    <a:lumMod val="50000"/>
                  </a:schemeClr>
                </a:solidFill>
              </a:rPr>
              <a:t>問題点</a:t>
            </a:r>
            <a:endParaRPr kumimoji="1" lang="en-US" altLang="ja-JP" sz="1100" b="1" dirty="0">
              <a:solidFill>
                <a:schemeClr val="accent4">
                  <a:lumMod val="50000"/>
                </a:schemeClr>
              </a:solidFill>
            </a:endParaRPr>
          </a:p>
          <a:p>
            <a:endParaRPr lang="en-US" altLang="ja-JP" sz="1100" dirty="0">
              <a:solidFill>
                <a:schemeClr val="tx1">
                  <a:lumMod val="75000"/>
                  <a:lumOff val="25000"/>
                </a:schemeClr>
              </a:solidFill>
              <a:latin typeface="Arial" panose="020B0604020202020204" pitchFamily="34" charset="0"/>
              <a:cs typeface="Arial" panose="020B0604020202020204" pitchFamily="34" charset="0"/>
            </a:endParaRPr>
          </a:p>
          <a:p>
            <a:r>
              <a:rPr lang="ja-JP" altLang="en-US" sz="1100" dirty="0">
                <a:solidFill>
                  <a:schemeClr val="tx1">
                    <a:lumMod val="75000"/>
                    <a:lumOff val="25000"/>
                  </a:schemeClr>
                </a:solidFill>
                <a:latin typeface="Arial" panose="020B0604020202020204" pitchFamily="34" charset="0"/>
                <a:cs typeface="Arial" panose="020B0604020202020204" pitchFamily="34" charset="0"/>
              </a:rPr>
              <a:t>　</a:t>
            </a:r>
            <a:r>
              <a:rPr lang="ja-JP" altLang="en-US" sz="1100" dirty="0" smtClean="0">
                <a:solidFill>
                  <a:schemeClr val="tx1">
                    <a:lumMod val="75000"/>
                    <a:lumOff val="25000"/>
                  </a:schemeClr>
                </a:solidFill>
                <a:latin typeface="Arial" panose="020B0604020202020204" pitchFamily="34" charset="0"/>
                <a:cs typeface="Arial" panose="020B0604020202020204" pitchFamily="34" charset="0"/>
              </a:rPr>
              <a:t>問題点</a:t>
            </a:r>
            <a:r>
              <a:rPr lang="en-US" altLang="ja-JP" sz="1100" dirty="0" smtClean="0">
                <a:solidFill>
                  <a:schemeClr val="tx1">
                    <a:lumMod val="75000"/>
                    <a:lumOff val="25000"/>
                  </a:schemeClr>
                </a:solidFill>
                <a:latin typeface="Arial" panose="020B0604020202020204" pitchFamily="34" charset="0"/>
                <a:cs typeface="Arial" panose="020B0604020202020204" pitchFamily="34" charset="0"/>
              </a:rPr>
              <a:t>:    </a:t>
            </a:r>
            <a:r>
              <a:rPr lang="ja-JP" altLang="en-US" sz="1100" dirty="0" smtClean="0">
                <a:solidFill>
                  <a:schemeClr val="tx1">
                    <a:lumMod val="75000"/>
                    <a:lumOff val="25000"/>
                  </a:schemeClr>
                </a:solidFill>
                <a:latin typeface="Arial" panose="020B0604020202020204" pitchFamily="34" charset="0"/>
                <a:cs typeface="Arial" panose="020B0604020202020204" pitchFamily="34" charset="0"/>
              </a:rPr>
              <a:t>プログラムの動きが分からない。理解するのにわからない関数名のプログラムを読まなければいけなくなる。</a:t>
            </a:r>
            <a:endParaRPr lang="en-US" altLang="ja-JP" sz="1100" dirty="0" smtClean="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9931385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シャボン">
  <a:themeElements>
    <a:clrScheme name="シャボン">
      <a:dk1>
        <a:sysClr val="windowText" lastClr="000000"/>
      </a:dk1>
      <a:lt1>
        <a:sysClr val="window" lastClr="FFFFFF"/>
      </a:lt1>
      <a:dk2>
        <a:srgbClr val="736059"/>
      </a:dk2>
      <a:lt2>
        <a:srgbClr val="E7E0C7"/>
      </a:lt2>
      <a:accent1>
        <a:srgbClr val="92B0C8"/>
      </a:accent1>
      <a:accent2>
        <a:srgbClr val="E37C3D"/>
      </a:accent2>
      <a:accent3>
        <a:srgbClr val="A5AB81"/>
      </a:accent3>
      <a:accent4>
        <a:srgbClr val="E9B635"/>
      </a:accent4>
      <a:accent5>
        <a:srgbClr val="7BA79D"/>
      </a:accent5>
      <a:accent6>
        <a:srgbClr val="968C8C"/>
      </a:accent6>
      <a:hlink>
        <a:srgbClr val="F7A115"/>
      </a:hlink>
      <a:folHlink>
        <a:srgbClr val="969696"/>
      </a:folHlink>
    </a:clrScheme>
    <a:fontScheme name="シャボン">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シャボン">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シャボン</Template>
  <TotalTime>434</TotalTime>
  <Words>474</Words>
  <Application>Microsoft Office PowerPoint</Application>
  <PresentationFormat>画面に合わせる (16:9)</PresentationFormat>
  <Paragraphs>109</Paragraphs>
  <Slides>12</Slides>
  <Notes>10</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12</vt:i4>
      </vt:variant>
    </vt:vector>
  </HeadingPairs>
  <TitlesOfParts>
    <vt:vector size="18" baseType="lpstr">
      <vt:lpstr>ＭＳ ゴシック</vt:lpstr>
      <vt:lpstr>ＭＳ 明朝</vt:lpstr>
      <vt:lpstr>Arial</vt:lpstr>
      <vt:lpstr>Garamond</vt:lpstr>
      <vt:lpstr>Segoe UI Emoji</vt:lpstr>
      <vt:lpstr>シャボン</vt:lpstr>
      <vt:lpstr>Ravine Bottom</vt:lpstr>
      <vt:lpstr>１．ゲーム概要</vt:lpstr>
      <vt:lpstr>２．プレイ動画 </vt:lpstr>
      <vt:lpstr>３．コンセプト </vt:lpstr>
      <vt:lpstr>４．制作中に起こった問題</vt:lpstr>
      <vt:lpstr>５．制作中に起こった問題を踏まえて</vt:lpstr>
      <vt:lpstr>６．制作中に苦労したところ</vt:lpstr>
      <vt:lpstr>７．実際のパラメータファイル (データテーブル)</vt:lpstr>
      <vt:lpstr>８．制作中に意識して気を付けたところ</vt:lpstr>
      <vt:lpstr>９．実際のソースファイル(回避処理の途中まで)</vt:lpstr>
      <vt:lpstr>10．まとめ </vt:lpstr>
      <vt:lpstr>11．参考にした情報　ライブラリ等々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ゲームタイトル名</dc:title>
  <dc:creator>mokek</dc:creator>
  <cp:lastModifiedBy>mokeke19.f@gmail.com</cp:lastModifiedBy>
  <cp:revision>49</cp:revision>
  <dcterms:modified xsi:type="dcterms:W3CDTF">2023-07-18T06:13:42Z</dcterms:modified>
</cp:coreProperties>
</file>